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321" r:id="rId3"/>
    <p:sldId id="262" r:id="rId4"/>
    <p:sldId id="323" r:id="rId5"/>
    <p:sldId id="324" r:id="rId6"/>
    <p:sldId id="325" r:id="rId7"/>
    <p:sldId id="326" r:id="rId8"/>
    <p:sldId id="328" r:id="rId9"/>
    <p:sldId id="330" r:id="rId10"/>
    <p:sldId id="319" r:id="rId11"/>
    <p:sldId id="329" r:id="rId12"/>
    <p:sldId id="331" r:id="rId1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C8F06"/>
    <a:srgbClr val="000000"/>
    <a:srgbClr val="FFFFFF"/>
    <a:srgbClr val="46C641"/>
    <a:srgbClr val="97EADD"/>
    <a:srgbClr val="EAC186"/>
    <a:srgbClr val="D19412"/>
    <a:srgbClr val="0C8F07"/>
    <a:srgbClr val="1A1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34C9A4-BAD7-44D8-8A59-812FE0848678}" v="9" dt="2025-07-11T00:20:27.8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0" autoAdjust="0"/>
    <p:restoredTop sz="96300" autoAdjust="0"/>
  </p:normalViewPr>
  <p:slideViewPr>
    <p:cSldViewPr snapToGrid="0">
      <p:cViewPr varScale="1">
        <p:scale>
          <a:sx n="91" d="100"/>
          <a:sy n="91" d="100"/>
        </p:scale>
        <p:origin x="1848" y="29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 showGuides="1">
      <p:cViewPr varScale="1">
        <p:scale>
          <a:sx n="92" d="100"/>
          <a:sy n="92" d="100"/>
        </p:scale>
        <p:origin x="36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Archer" userId="b45ecfdc4e4799a9" providerId="LiveId" clId="{FF34C9A4-BAD7-44D8-8A59-812FE0848678}"/>
    <pc:docChg chg="custSel modSld modNotesMaster modHandout modShowInfo">
      <pc:chgData name="David Archer" userId="b45ecfdc4e4799a9" providerId="LiveId" clId="{FF34C9A4-BAD7-44D8-8A59-812FE0848678}" dt="2025-07-15T01:12:37.961" v="5142" actId="113"/>
      <pc:docMkLst>
        <pc:docMk/>
      </pc:docMkLst>
      <pc:sldChg chg="addSp delSp modSp modTransition modAnim modNotesTx">
        <pc:chgData name="David Archer" userId="b45ecfdc4e4799a9" providerId="LiveId" clId="{FF34C9A4-BAD7-44D8-8A59-812FE0848678}" dt="2025-07-09T08:00:59.549" v="4792"/>
        <pc:sldMkLst>
          <pc:docMk/>
          <pc:sldMk cId="331880470" sldId="256"/>
        </pc:sldMkLst>
      </pc:sldChg>
      <pc:sldChg chg="addSp delSp modSp mod modTransition modAnim modNotesTx">
        <pc:chgData name="David Archer" userId="b45ecfdc4e4799a9" providerId="LiveId" clId="{FF34C9A4-BAD7-44D8-8A59-812FE0848678}" dt="2025-07-15T01:12:06.122" v="5141" actId="20577"/>
        <pc:sldMkLst>
          <pc:docMk/>
          <pc:sldMk cId="3398953530" sldId="262"/>
        </pc:sldMkLst>
        <pc:spChg chg="mod">
          <ac:chgData name="David Archer" userId="b45ecfdc4e4799a9" providerId="LiveId" clId="{FF34C9A4-BAD7-44D8-8A59-812FE0848678}" dt="2025-07-09T15:21:08.548" v="5003" actId="313"/>
          <ac:spMkLst>
            <pc:docMk/>
            <pc:sldMk cId="3398953530" sldId="262"/>
            <ac:spMk id="2" creationId="{9562538C-D443-4AC6-868F-9EF3138F9341}"/>
          </ac:spMkLst>
        </pc:spChg>
        <pc:spChg chg="mod">
          <ac:chgData name="David Archer" userId="b45ecfdc4e4799a9" providerId="LiveId" clId="{FF34C9A4-BAD7-44D8-8A59-812FE0848678}" dt="2025-07-15T01:12:06.122" v="5141" actId="20577"/>
          <ac:spMkLst>
            <pc:docMk/>
            <pc:sldMk cId="3398953530" sldId="262"/>
            <ac:spMk id="3" creationId="{E9344CDC-E282-4C47-B98B-8E4430761A3D}"/>
          </ac:spMkLst>
        </pc:spChg>
      </pc:sldChg>
      <pc:sldChg chg="addSp delSp modSp mod modTransition modAnim modNotesTx">
        <pc:chgData name="David Archer" userId="b45ecfdc4e4799a9" providerId="LiveId" clId="{FF34C9A4-BAD7-44D8-8A59-812FE0848678}" dt="2025-07-11T00:21:01.022" v="5113" actId="14100"/>
        <pc:sldMkLst>
          <pc:docMk/>
          <pc:sldMk cId="369402788" sldId="319"/>
        </pc:sldMkLst>
        <pc:picChg chg="add mod">
          <ac:chgData name="David Archer" userId="b45ecfdc4e4799a9" providerId="LiveId" clId="{FF34C9A4-BAD7-44D8-8A59-812FE0848678}" dt="2025-07-11T00:21:01.022" v="5113" actId="14100"/>
          <ac:picMkLst>
            <pc:docMk/>
            <pc:sldMk cId="369402788" sldId="319"/>
            <ac:picMk id="5" creationId="{163275DD-5CB9-BA5A-D092-CD1FB3D8C348}"/>
          </ac:picMkLst>
        </pc:picChg>
      </pc:sldChg>
      <pc:sldChg chg="addSp delSp modSp mod modTransition modAnim modNotesTx">
        <pc:chgData name="David Archer" userId="b45ecfdc4e4799a9" providerId="LiveId" clId="{FF34C9A4-BAD7-44D8-8A59-812FE0848678}" dt="2025-07-09T15:20:36.581" v="4992" actId="20577"/>
        <pc:sldMkLst>
          <pc:docMk/>
          <pc:sldMk cId="267651978" sldId="321"/>
        </pc:sldMkLst>
        <pc:spChg chg="mod">
          <ac:chgData name="David Archer" userId="b45ecfdc4e4799a9" providerId="LiveId" clId="{FF34C9A4-BAD7-44D8-8A59-812FE0848678}" dt="2025-07-09T15:20:36.581" v="4992" actId="20577"/>
          <ac:spMkLst>
            <pc:docMk/>
            <pc:sldMk cId="267651978" sldId="321"/>
            <ac:spMk id="4" creationId="{1A8DF1EA-70B4-136D-CA0B-4E2BF8602E27}"/>
          </ac:spMkLst>
        </pc:spChg>
        <pc:picChg chg="mod">
          <ac:chgData name="David Archer" userId="b45ecfdc4e4799a9" providerId="LiveId" clId="{FF34C9A4-BAD7-44D8-8A59-812FE0848678}" dt="2025-07-09T15:18:52.507" v="4874" actId="14100"/>
          <ac:picMkLst>
            <pc:docMk/>
            <pc:sldMk cId="267651978" sldId="321"/>
            <ac:picMk id="9" creationId="{56F361D0-0A3F-2EE8-6B63-431163734B06}"/>
          </ac:picMkLst>
        </pc:picChg>
      </pc:sldChg>
      <pc:sldChg chg="addSp delSp modSp mod modTransition modAnim modNotesTx">
        <pc:chgData name="David Archer" userId="b45ecfdc4e4799a9" providerId="LiveId" clId="{FF34C9A4-BAD7-44D8-8A59-812FE0848678}" dt="2025-07-09T15:24:11.054" v="5097" actId="20577"/>
        <pc:sldMkLst>
          <pc:docMk/>
          <pc:sldMk cId="4091737643" sldId="323"/>
        </pc:sldMkLst>
        <pc:spChg chg="mod">
          <ac:chgData name="David Archer" userId="b45ecfdc4e4799a9" providerId="LiveId" clId="{FF34C9A4-BAD7-44D8-8A59-812FE0848678}" dt="2025-07-09T15:24:11.054" v="5097" actId="20577"/>
          <ac:spMkLst>
            <pc:docMk/>
            <pc:sldMk cId="4091737643" sldId="323"/>
            <ac:spMk id="3" creationId="{0304C54B-4C07-5557-2F65-B0285F69695B}"/>
          </ac:spMkLst>
        </pc:spChg>
      </pc:sldChg>
      <pc:sldChg chg="addSp delSp modSp mod modTransition modAnim modNotesTx">
        <pc:chgData name="David Archer" userId="b45ecfdc4e4799a9" providerId="LiveId" clId="{FF34C9A4-BAD7-44D8-8A59-812FE0848678}" dt="2025-07-15T01:12:37.961" v="5142" actId="113"/>
        <pc:sldMkLst>
          <pc:docMk/>
          <pc:sldMk cId="3961100269" sldId="324"/>
        </pc:sldMkLst>
        <pc:graphicFrameChg chg="modGraphic">
          <ac:chgData name="David Archer" userId="b45ecfdc4e4799a9" providerId="LiveId" clId="{FF34C9A4-BAD7-44D8-8A59-812FE0848678}" dt="2025-07-15T01:12:37.961" v="5142" actId="113"/>
          <ac:graphicFrameMkLst>
            <pc:docMk/>
            <pc:sldMk cId="3961100269" sldId="324"/>
            <ac:graphicFrameMk id="19" creationId="{B44AF8EB-3BE4-A442-E3D8-A16C2CC55B20}"/>
          </ac:graphicFrameMkLst>
        </pc:graphicFrameChg>
      </pc:sldChg>
      <pc:sldChg chg="addSp delSp modSp mod modTransition modAnim modNotesTx">
        <pc:chgData name="David Archer" userId="b45ecfdc4e4799a9" providerId="LiveId" clId="{FF34C9A4-BAD7-44D8-8A59-812FE0848678}" dt="2025-07-09T15:30:53.344" v="5104" actId="20577"/>
        <pc:sldMkLst>
          <pc:docMk/>
          <pc:sldMk cId="4229131012" sldId="325"/>
        </pc:sldMkLst>
        <pc:spChg chg="mod">
          <ac:chgData name="David Archer" userId="b45ecfdc4e4799a9" providerId="LiveId" clId="{FF34C9A4-BAD7-44D8-8A59-812FE0848678}" dt="2025-07-09T06:46:17.039" v="56" actId="20577"/>
          <ac:spMkLst>
            <pc:docMk/>
            <pc:sldMk cId="4229131012" sldId="325"/>
            <ac:spMk id="12" creationId="{BE8DE073-32F9-6E6D-2969-BDEC5332FA9A}"/>
          </ac:spMkLst>
        </pc:spChg>
        <pc:spChg chg="mod">
          <ac:chgData name="David Archer" userId="b45ecfdc4e4799a9" providerId="LiveId" clId="{FF34C9A4-BAD7-44D8-8A59-812FE0848678}" dt="2025-07-09T15:30:45.329" v="5100" actId="14100"/>
          <ac:spMkLst>
            <pc:docMk/>
            <pc:sldMk cId="4229131012" sldId="325"/>
            <ac:spMk id="13" creationId="{DB085D48-482A-55ED-2646-325B076BEBF8}"/>
          </ac:spMkLst>
        </pc:spChg>
        <pc:spChg chg="mod">
          <ac:chgData name="David Archer" userId="b45ecfdc4e4799a9" providerId="LiveId" clId="{FF34C9A4-BAD7-44D8-8A59-812FE0848678}" dt="2025-07-09T15:30:53.344" v="5104" actId="20577"/>
          <ac:spMkLst>
            <pc:docMk/>
            <pc:sldMk cId="4229131012" sldId="325"/>
            <ac:spMk id="14" creationId="{B0A161EC-1395-3AC8-9E8C-62556FB58B0B}"/>
          </ac:spMkLst>
        </pc:spChg>
      </pc:sldChg>
      <pc:sldChg chg="addSp delSp modSp mod modTransition modAnim modNotesTx">
        <pc:chgData name="David Archer" userId="b45ecfdc4e4799a9" providerId="LiveId" clId="{FF34C9A4-BAD7-44D8-8A59-812FE0848678}" dt="2025-07-09T10:04:40.169" v="4797" actId="20577"/>
        <pc:sldMkLst>
          <pc:docMk/>
          <pc:sldMk cId="2146984387" sldId="326"/>
        </pc:sldMkLst>
        <pc:spChg chg="mod">
          <ac:chgData name="David Archer" userId="b45ecfdc4e4799a9" providerId="LiveId" clId="{FF34C9A4-BAD7-44D8-8A59-812FE0848678}" dt="2025-07-09T10:04:40.169" v="4797" actId="20577"/>
          <ac:spMkLst>
            <pc:docMk/>
            <pc:sldMk cId="2146984387" sldId="326"/>
            <ac:spMk id="2" creationId="{AE5C37CA-EDC1-F86E-4C90-155127851CEB}"/>
          </ac:spMkLst>
        </pc:spChg>
        <pc:picChg chg="mod">
          <ac:chgData name="David Archer" userId="b45ecfdc4e4799a9" providerId="LiveId" clId="{FF34C9A4-BAD7-44D8-8A59-812FE0848678}" dt="2025-07-09T06:47:41.778" v="151" actId="14100"/>
          <ac:picMkLst>
            <pc:docMk/>
            <pc:sldMk cId="2146984387" sldId="326"/>
            <ac:picMk id="3" creationId="{DBF2DB7C-25AF-980A-F42B-678E41B6C55D}"/>
          </ac:picMkLst>
        </pc:picChg>
        <pc:picChg chg="mod">
          <ac:chgData name="David Archer" userId="b45ecfdc4e4799a9" providerId="LiveId" clId="{FF34C9A4-BAD7-44D8-8A59-812FE0848678}" dt="2025-07-09T06:47:48.023" v="152" actId="14100"/>
          <ac:picMkLst>
            <pc:docMk/>
            <pc:sldMk cId="2146984387" sldId="326"/>
            <ac:picMk id="5" creationId="{07E03128-36C9-C5FC-EB64-DC4293C8E91D}"/>
          </ac:picMkLst>
        </pc:picChg>
      </pc:sldChg>
      <pc:sldChg chg="addSp delSp modSp modTransition modAnim modNotesTx">
        <pc:chgData name="David Archer" userId="b45ecfdc4e4799a9" providerId="LiveId" clId="{FF34C9A4-BAD7-44D8-8A59-812FE0848678}" dt="2025-07-09T08:00:59.549" v="4792"/>
        <pc:sldMkLst>
          <pc:docMk/>
          <pc:sldMk cId="4102097048" sldId="328"/>
        </pc:sldMkLst>
      </pc:sldChg>
      <pc:sldChg chg="addSp delSp modSp mod modTransition modAnim modNotesTx">
        <pc:chgData name="David Archer" userId="b45ecfdc4e4799a9" providerId="LiveId" clId="{FF34C9A4-BAD7-44D8-8A59-812FE0848678}" dt="2025-07-13T23:19:22.913" v="5136" actId="20577"/>
        <pc:sldMkLst>
          <pc:docMk/>
          <pc:sldMk cId="148957290" sldId="329"/>
        </pc:sldMkLst>
        <pc:spChg chg="mod">
          <ac:chgData name="David Archer" userId="b45ecfdc4e4799a9" providerId="LiveId" clId="{FF34C9A4-BAD7-44D8-8A59-812FE0848678}" dt="2025-07-13T23:19:22.913" v="5136" actId="20577"/>
          <ac:spMkLst>
            <pc:docMk/>
            <pc:sldMk cId="148957290" sldId="329"/>
            <ac:spMk id="3" creationId="{792DA929-A496-414F-502E-EFD64BC154F6}"/>
          </ac:spMkLst>
        </pc:spChg>
      </pc:sldChg>
      <pc:sldChg chg="addSp delSp modSp mod modTransition modAnim modNotesTx">
        <pc:chgData name="David Archer" userId="b45ecfdc4e4799a9" providerId="LiveId" clId="{FF34C9A4-BAD7-44D8-8A59-812FE0848678}" dt="2025-07-09T10:07:41.765" v="4830" actId="6549"/>
        <pc:sldMkLst>
          <pc:docMk/>
          <pc:sldMk cId="1104729687" sldId="330"/>
        </pc:sldMkLst>
        <pc:spChg chg="mod">
          <ac:chgData name="David Archer" userId="b45ecfdc4e4799a9" providerId="LiveId" clId="{FF34C9A4-BAD7-44D8-8A59-812FE0848678}" dt="2025-07-09T10:07:41.765" v="4830" actId="6549"/>
          <ac:spMkLst>
            <pc:docMk/>
            <pc:sldMk cId="1104729687" sldId="330"/>
            <ac:spMk id="7" creationId="{30598B54-6256-E8D0-4476-FD3966B44F5D}"/>
          </ac:spMkLst>
        </pc:spChg>
      </pc:sldChg>
      <pc:sldChg chg="addSp delSp modSp modTransition modAnim modNotesTx">
        <pc:chgData name="David Archer" userId="b45ecfdc4e4799a9" providerId="LiveId" clId="{FF34C9A4-BAD7-44D8-8A59-812FE0848678}" dt="2025-07-09T08:00:59.549" v="4792"/>
        <pc:sldMkLst>
          <pc:docMk/>
          <pc:sldMk cId="4022837769" sldId="33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EE3754-780A-4B48-B916-88006CFB2D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565B8B-42AD-4328-969A-488BD53222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391B085-0406-436B-87D0-CE3840FB26F5}" type="datetimeFigureOut">
              <a:rPr lang="en-AU" smtClean="0"/>
              <a:t>15/07/2025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D28D3-8247-46A0-84E7-2057584B0A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27148-39A7-41C7-A6E7-45ADCDA487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E7E6FB1-488E-4F3B-B8C4-44D630735C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450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CBE6D51-395A-4F4F-94AB-6BBDFA8FDD3B}" type="datetimeFigureOut">
              <a:rPr lang="en-AU" smtClean="0"/>
              <a:t>15/07/2025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61A0979-E71C-44CA-9A06-C0A2023130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0069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FIRSTLY,  THANK YOU FOR YOUR TIME……… I’M DELIGHTED TO BE HERE</a:t>
            </a:r>
          </a:p>
          <a:p>
            <a:r>
              <a:rPr lang="en-AU" dirty="0"/>
              <a:t>MAXSIL </a:t>
            </a:r>
            <a:r>
              <a:rPr lang="en-AU" dirty="0">
                <a:solidFill>
                  <a:srgbClr val="FF0000"/>
                </a:solidFill>
              </a:rPr>
              <a:t>DOES </a:t>
            </a:r>
            <a:r>
              <a:rPr lang="en-AU" b="1" dirty="0">
                <a:solidFill>
                  <a:srgbClr val="FF0000"/>
                </a:solidFill>
              </a:rPr>
              <a:t>TURN GLASS INTO GOLD </a:t>
            </a:r>
            <a:r>
              <a:rPr lang="en-AU" dirty="0"/>
              <a:t>---- </a:t>
            </a:r>
            <a:r>
              <a:rPr lang="en-AU" b="1" dirty="0"/>
              <a:t>AGRICULTURAL GOLD </a:t>
            </a:r>
            <a:r>
              <a:rPr lang="en-AU" dirty="0"/>
              <a:t>THAT IS,  BUT </a:t>
            </a:r>
            <a:r>
              <a:rPr lang="en-AU" b="1" dirty="0"/>
              <a:t>GOLD</a:t>
            </a:r>
            <a:r>
              <a:rPr lang="en-AU" dirty="0"/>
              <a:t> NONE THE LESS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A0979-E71C-44CA-9A06-C0A2023130E7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137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HOW DO WE MAKE THIS PRODUCT?</a:t>
            </a:r>
          </a:p>
          <a:p>
            <a:r>
              <a:rPr lang="en-AU" dirty="0"/>
              <a:t>THE PHOTO DEPICTS OUR MANUFACTURING FACILITY IN BRISBANE. THE TECHNOLOGY AND KNOW HOW ARE TRANSFERABLE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A0979-E71C-44CA-9A06-C0A2023130E7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6078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WE DISTRIBUTE </a:t>
            </a:r>
            <a:r>
              <a:rPr lang="en-AU" b="1" dirty="0"/>
              <a:t>NATIONALLY VIA ESTABLISHED FARM SERVICE PROVIDERS</a:t>
            </a:r>
          </a:p>
          <a:p>
            <a:r>
              <a:rPr lang="en-AU" dirty="0"/>
              <a:t>AND TRIAL WORK IS UNDERWAY ON </a:t>
            </a:r>
            <a:r>
              <a:rPr lang="en-AU" b="1" dirty="0"/>
              <a:t>UPLAND RICE, MAIZE AND GRAPES </a:t>
            </a:r>
            <a:r>
              <a:rPr lang="en-AU" dirty="0"/>
              <a:t>AROUND THE WORLD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A0979-E71C-44CA-9A06-C0A2023130E7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7259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r>
              <a:rPr lang="en-AU" dirty="0"/>
              <a:t>WE </a:t>
            </a:r>
            <a:r>
              <a:rPr lang="en-AU" b="1" dirty="0"/>
              <a:t>ARE READY </a:t>
            </a:r>
            <a:r>
              <a:rPr lang="en-AU" dirty="0"/>
              <a:t>TO SCALE</a:t>
            </a:r>
          </a:p>
          <a:p>
            <a:pPr defTabSz="942289">
              <a:defRPr/>
            </a:pPr>
            <a:r>
              <a:rPr lang="en-AU" dirty="0"/>
              <a:t>THANK YOU FOR YOUR TIME AND PLEASE REACH OUT WITH QUESTIONS AT ANY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A0979-E71C-44CA-9A06-C0A2023130E7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916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38A23-B722-82BE-6AA4-21AEC7968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5C5889-96AA-206C-0474-C3853EBF99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43A58-9757-01BD-49C6-23F9C5A54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DO THIS?</a:t>
            </a:r>
          </a:p>
          <a:p>
            <a:r>
              <a:rPr lang="en-US" dirty="0"/>
              <a:t>GLASS HAS HIGH LEVELS OF </a:t>
            </a:r>
            <a:r>
              <a:rPr lang="en-US" b="1" dirty="0"/>
              <a:t>AMORPHOUS SILICA </a:t>
            </a:r>
            <a:r>
              <a:rPr lang="en-US" dirty="0"/>
              <a:t>WHICH CONVERTS TO </a:t>
            </a:r>
            <a:r>
              <a:rPr lang="en-US" b="1" dirty="0"/>
              <a:t>SIOH4,</a:t>
            </a:r>
            <a:r>
              <a:rPr lang="en-US" dirty="0"/>
              <a:t> A FORM OF </a:t>
            </a:r>
            <a:r>
              <a:rPr lang="en-US" b="1" dirty="0"/>
              <a:t>PLANT AVAILABLE SILICA </a:t>
            </a:r>
            <a:r>
              <a:rPr lang="en-US" dirty="0"/>
              <a:t>OR “PAS”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AEABF-8736-C6EE-1760-7E7E10B09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A0979-E71C-44CA-9A06-C0A2023130E7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2001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r>
              <a:rPr lang="en-AU" dirty="0"/>
              <a:t>PAS PROVIDES A </a:t>
            </a:r>
            <a:r>
              <a:rPr lang="en-AU" b="1" dirty="0"/>
              <a:t>HOST OF BENEFITS </a:t>
            </a:r>
            <a:r>
              <a:rPr lang="en-AU" dirty="0"/>
              <a:t>TO PLANT LIFE INCLUDING </a:t>
            </a:r>
            <a:r>
              <a:rPr lang="en-AU" b="1" dirty="0"/>
              <a:t>INCREASED YIELD, STRENGTH AND QUALITY</a:t>
            </a:r>
            <a:r>
              <a:rPr lang="en-AU" dirty="0"/>
              <a:t>.</a:t>
            </a:r>
          </a:p>
          <a:p>
            <a:pPr defTabSz="942289">
              <a:defRPr/>
            </a:pPr>
            <a:r>
              <a:rPr lang="en-AU" b="1" dirty="0"/>
              <a:t>HIGH PAS </a:t>
            </a:r>
            <a:r>
              <a:rPr lang="en-AU" dirty="0"/>
              <a:t>IS THE MEASURE OF AN </a:t>
            </a:r>
            <a:r>
              <a:rPr lang="en-AU" b="1" dirty="0"/>
              <a:t>EFECTIVE SILICON BASED BIOSTIMULANT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A0979-E71C-44CA-9A06-C0A2023130E7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8799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HOSTILE SOILS </a:t>
            </a:r>
            <a:r>
              <a:rPr lang="en-AU" b="1" dirty="0"/>
              <a:t>DRIVE PRODUCTIVITY DOWN</a:t>
            </a:r>
            <a:r>
              <a:rPr lang="en-AU" dirty="0"/>
              <a:t>.</a:t>
            </a:r>
          </a:p>
          <a:p>
            <a:r>
              <a:rPr lang="en-AU" dirty="0"/>
              <a:t>COUPLED WITH THIS, GLASS WASTE IS </a:t>
            </a:r>
            <a:r>
              <a:rPr lang="en-AU" b="1" dirty="0"/>
              <a:t>CHOKING OUR LANDFILLS </a:t>
            </a:r>
            <a:r>
              <a:rPr lang="en-AU" dirty="0"/>
              <a:t>AND TAKES </a:t>
            </a:r>
            <a:r>
              <a:rPr lang="en-AU" b="1" dirty="0"/>
              <a:t>OVER A MILLION YEARS </a:t>
            </a:r>
            <a:r>
              <a:rPr lang="en-AU" dirty="0"/>
              <a:t>TO BREAK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A0979-E71C-44CA-9A06-C0A2023130E7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571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89A42-6F0A-01EB-282A-A28BDC5D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341042-D7D4-9D2B-CC92-EE9AA0F065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AF46D5-2715-C135-D8D9-5FA664ECD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MAXSIL IS EXTREMELY POTENT. IT’S THE ONLY COST EFFECTIVE SILICON BIOSTIMULANT THAT’S PROVEN TO REGENERATE AND REMEDIATE HOSTILE SOILS UNDER REAL LIFE CONDITIONS.</a:t>
            </a:r>
          </a:p>
          <a:p>
            <a:r>
              <a:rPr lang="en-US" dirty="0"/>
              <a:t>IT IS EFFECTIVE ACROSS ALL SOIL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2E35B-1159-29FA-E1F5-3FFC99951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A0979-E71C-44CA-9A06-C0A2023130E7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6830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F554A-47D0-8CAA-3DB4-245BD630B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5CAB74-52C9-3AC3-CBFF-28C2188676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AC712-1C28-4589-E31B-959FCA392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 OF LAND THAT WAS PREVIOUSLY </a:t>
            </a:r>
            <a:r>
              <a:rPr lang="en-US" b="1" dirty="0"/>
              <a:t>WORTHLESS BEING REBORN</a:t>
            </a:r>
          </a:p>
          <a:p>
            <a:r>
              <a:rPr lang="en-US" dirty="0"/>
              <a:t>WE HAVE SIMILAR RESULTS ACROSS SALINE SOILS IN WESTERN AUSTRALIA, SOUTH AUSTRALIA AND THE RIVERLAND AREA OF VICTORIA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929DA-3C35-8DC4-7E0B-BB106DFC5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A0979-E71C-44CA-9A06-C0A2023130E7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4195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36C7C-843D-E4DF-9942-E464D1386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6074EE-BA7C-D4A2-C610-7C9F0DBD0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E6E80A-EB0B-D036-13AC-9565AD5A2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IT’S A GIVEN THAT </a:t>
            </a:r>
            <a:r>
              <a:rPr lang="en-US" b="1" dirty="0"/>
              <a:t>CROPS GROW FROM THE ROOTS UP</a:t>
            </a:r>
            <a:r>
              <a:rPr lang="en-US" dirty="0"/>
              <a:t>. THESE PHOTOS DEMONSTRATE THE CHANGE IN THE SOIL PROFILE IN THE CROP SHOWN ON THE PREVIOUS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784EB-B8B0-A1E0-C6D8-2A531B431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A0979-E71C-44CA-9A06-C0A2023130E7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6024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r>
              <a:rPr lang="en-AU" dirty="0"/>
              <a:t>OUR RESULTS FROM TRIALS AND COMMERCIAL CROPS ARE OUTSTANDING AND THE COMMENT FROM A </a:t>
            </a:r>
            <a:r>
              <a:rPr lang="en-AU" b="1" dirty="0"/>
              <a:t>PROMINENT</a:t>
            </a:r>
            <a:r>
              <a:rPr lang="en-AU" dirty="0"/>
              <a:t> SOIL SCIENTIST WHO REVIEWED OUR </a:t>
            </a:r>
            <a:r>
              <a:rPr lang="en-AU" b="1" dirty="0"/>
              <a:t>10 YEARS OF TRIAL AND COMMERCIAL CROP DATA </a:t>
            </a:r>
            <a:r>
              <a:rPr lang="en-AU" dirty="0"/>
              <a:t>IS WORTH NOTING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A0979-E71C-44CA-9A06-C0A2023130E7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510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E177B-FB37-2505-CE77-FDF18AF78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71E94F-B18D-6060-FC7F-CB4C14FC8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06137-8572-654D-45DB-A52555AE5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r>
              <a:rPr lang="en-AU" dirty="0"/>
              <a:t>SO, OUR POTENTIAL MARKETS ARE CROPS GROWN ON </a:t>
            </a:r>
            <a:r>
              <a:rPr lang="en-AU" b="1" dirty="0"/>
              <a:t>NOT ONLY HOSTILE SOILS </a:t>
            </a:r>
            <a:r>
              <a:rPr lang="en-AU" dirty="0"/>
              <a:t>BUT CROPS </a:t>
            </a:r>
            <a:r>
              <a:rPr lang="en-AU" b="1" dirty="0"/>
              <a:t>ACROSS ALL SOIL TYPES</a:t>
            </a:r>
          </a:p>
          <a:p>
            <a:pPr defTabSz="942289">
              <a:defRPr/>
            </a:pPr>
            <a:r>
              <a:rPr lang="en-AU" dirty="0"/>
              <a:t>WE ARE AWARE OF POTENTIAL FOR CARBON SEQUESTATION WITH A </a:t>
            </a:r>
            <a:r>
              <a:rPr lang="en-AU" b="1" dirty="0"/>
              <a:t>QUALITY SI BIOSTIMULANT </a:t>
            </a:r>
            <a:r>
              <a:rPr lang="en-AU" dirty="0"/>
              <a:t>BUT WE HAVEN’T EVEN BEGUN TO ADDRESS THAT MARKET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A71E5-0442-B084-C560-3B7B84E99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A0979-E71C-44CA-9A06-C0A2023130E7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7458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7725D-30AA-468F-A3D1-73E989B7E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5599"/>
            <a:ext cx="9144000" cy="1524688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6B554F-91D7-44C5-8E9A-0FB5E0328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236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4BCF272-05E2-41DC-86BF-62430443BF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81525" y="318466"/>
            <a:ext cx="302895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4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200B8-62BC-43FE-9B32-1DF749A07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BF0724-1174-4133-9C6B-4713C4272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FEA5-4884-478A-8FDF-A909419D416F}" type="datetime1">
              <a:rPr lang="en-AU" smtClean="0"/>
              <a:t>15/07/2025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9CDBA-9295-47F6-9CDA-BFE82CCCC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Investor's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D8917-1D75-4102-89A8-208CBCD6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AA246EB0-EAE1-4CA1-886F-56A73459F96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546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030C3E-362E-4BF0-A79A-F000CF29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398F9-5F6A-4772-A072-959DF1348DDE}" type="datetime1">
              <a:rPr lang="en-AU" smtClean="0"/>
              <a:t>15/07/2025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39CE6-9D6A-42AF-AB51-EAEB67DF7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Investor's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9D9EF-ED88-4EFC-94FC-90BC1EF6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AA246EB0-EAE1-4CA1-886F-56A73459F96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711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201DE-B2B5-4C42-9BBE-C4C578EA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55880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6E861-F7D9-484F-AC8F-67B6326B9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5333C-0822-4082-A737-C848AC466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F8A1A-DA02-40AC-AED1-B3357BDAE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C688-381C-4763-97A2-E63FE4968176}" type="datetime1">
              <a:rPr lang="en-AU" smtClean="0"/>
              <a:t>15/07/2025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9B209-16A9-452B-A790-7ABBF35D4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Investor's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10016-95C9-446E-9E05-200F1648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AA246EB0-EAE1-4CA1-886F-56A73459F96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190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EF84B-6108-42FB-98FF-22E3D458C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5880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4A97B-1E77-4848-B992-07670225B2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2A232-2D13-4743-BB03-7EEFD7CD0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C005C-7157-4772-BCF6-723470FE0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15A2-82DB-4006-82DE-600543FEBA30}" type="datetime1">
              <a:rPr lang="en-AU" smtClean="0"/>
              <a:t>15/07/2025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391F0-A0B8-4E28-B5C4-DCC7CA279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Investor's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9ECFB-E79B-49C6-A22A-9DEA891BA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AA246EB0-EAE1-4CA1-886F-56A73459F96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823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89CA70C-C973-46F8-ACF2-05D1DE609F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81525" y="318466"/>
            <a:ext cx="3028950" cy="133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75FD4C6-A40C-4EFA-9E06-F2F49BC5D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5599"/>
            <a:ext cx="9144000" cy="1524688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2F4B8F-7522-4C6D-8D2A-C30378638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236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465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FF8A-A0E9-4F32-9468-F834C20D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C643D-6F88-4894-B36A-D3D15B2BB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1161445"/>
            <a:ext cx="10764837" cy="51472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3C1FB-5BBA-47EF-A91B-9F63251D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BCEF-5E00-4C4C-9895-7290C1E5D725}" type="datetime1">
              <a:rPr lang="en-AU" smtClean="0"/>
              <a:t>15/07/2025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A776B-C4CF-4FAB-AF22-7B5D2E07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08725"/>
            <a:ext cx="4602969" cy="215900"/>
          </a:xfrm>
        </p:spPr>
        <p:txBody>
          <a:bodyPr/>
          <a:lstStyle/>
          <a:p>
            <a:r>
              <a:rPr lang="en-AU"/>
              <a:t>Investor's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791CF-A792-443E-9084-5DED7C6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AA246EB0-EAE1-4CA1-886F-56A73459F96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956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FF8A-A0E9-4F32-9468-F834C20D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8913"/>
            <a:ext cx="9249785" cy="818545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C643D-6F88-4894-B36A-D3D15B2BB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1161445"/>
            <a:ext cx="10764837" cy="51472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3C1FB-5BBA-47EF-A91B-9F63251D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BCEF-5E00-4C4C-9895-7290C1E5D725}" type="datetime1">
              <a:rPr lang="en-AU" smtClean="0"/>
              <a:t>15/07/2025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A776B-C4CF-4FAB-AF22-7B5D2E07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08725"/>
            <a:ext cx="4602969" cy="215900"/>
          </a:xfrm>
        </p:spPr>
        <p:txBody>
          <a:bodyPr/>
          <a:lstStyle/>
          <a:p>
            <a:r>
              <a:rPr lang="en-AU"/>
              <a:t>Investor's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791CF-A792-443E-9084-5DED7C6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AA246EB0-EAE1-4CA1-886F-56A73459F96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C27D849-C36A-5138-4BC8-898E10863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5120" y="146931"/>
            <a:ext cx="1829741" cy="79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4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FF8A-A0E9-4F32-9468-F834C20D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FF6C643D-6F88-4894-B36A-D3D15B2BB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1161445"/>
            <a:ext cx="10764837" cy="51472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3C1FB-5BBA-47EF-A91B-9F63251D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CAD4-308D-4029-8AA3-DA281FA56193}" type="datetime1">
              <a:rPr lang="en-AU" smtClean="0"/>
              <a:t>15/07/2025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A776B-C4CF-4FAB-AF22-7B5D2E07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Investor's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791CF-A792-443E-9084-5DED7C6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AA246EB0-EAE1-4CA1-886F-56A73459F96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736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FF8A-A0E9-4F32-9468-F834C20D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C643D-6F88-4894-B36A-D3D15B2BB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1161445"/>
            <a:ext cx="10764837" cy="51472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3C1FB-5BBA-47EF-A91B-9F63251D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CAD4-308D-4029-8AA3-DA281FA56193}" type="datetime1">
              <a:rPr lang="en-AU" smtClean="0"/>
              <a:t>15/07/2025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A776B-C4CF-4FAB-AF22-7B5D2E07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Investor's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791CF-A792-443E-9084-5DED7C6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AA246EB0-EAE1-4CA1-886F-56A73459F96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6F8E6F3-0C29-41FD-B2B9-5AE6F17B8F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0085" y="492016"/>
            <a:ext cx="1090438" cy="48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4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7E0A9-2598-4659-BB65-D18F891B3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98966"/>
            <a:ext cx="10515600" cy="84130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DEF13-F2CF-4858-86D2-1282F4989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5667262"/>
            <a:ext cx="10515600" cy="64146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3843D-C553-4EDD-B5A4-73C4620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9E95-D3A5-43A7-BD30-A5164A0B1036}" type="datetime1">
              <a:rPr lang="en-AU" smtClean="0"/>
              <a:t>15/07/2025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29FAB-537F-43E4-A7CE-EC5AEE53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Investor's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BE576-EE8E-4316-A710-E481F324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6EB0-EAE1-4CA1-886F-56A73459F96F}" type="slidenum">
              <a:rPr lang="en-AU" smtClean="0"/>
              <a:t>‹#›</a:t>
            </a:fld>
            <a:endParaRPr lang="en-A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B4447F2-8247-4E36-B794-ECF0A0036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2449398"/>
            <a:ext cx="4468813" cy="2322513"/>
          </a:xfrm>
        </p:spPr>
        <p:txBody>
          <a:bodyPr anchor="b">
            <a:normAutofit/>
          </a:bodyPr>
          <a:lstStyle>
            <a:lvl1pPr>
              <a:defRPr sz="1200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0X</a:t>
            </a:r>
            <a:endParaRPr lang="en-A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0BD5133-A7D6-4CB6-A77C-03C7D0B0C7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188913"/>
            <a:ext cx="2188775" cy="96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6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73F7D-E7B5-4AA4-B15B-C9E624E05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AA324-1D26-453B-A2B2-EF628F413B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44537-234F-438E-84CB-DF65BF909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884" y="1825625"/>
            <a:ext cx="5340738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FAC1C-FAF9-47DD-B7D6-BBE08364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C4D1-480F-47DB-AD2B-828258E50FF5}" type="datetime1">
              <a:rPr lang="en-AU" smtClean="0"/>
              <a:t>15/07/2025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966B6-AB9C-4887-B437-2310ACFCF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Investor's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B539C-D7E8-4081-85A7-6950FEB1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AA246EB0-EAE1-4CA1-886F-56A73459F96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313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749DB-2A28-48CA-AA9D-AE1EB4211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8913"/>
            <a:ext cx="10108563" cy="82708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F4E2D-80BC-456C-ACB3-3A70B43E5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60464"/>
            <a:ext cx="5157787" cy="82708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92ACD-5861-4F9D-A351-A57CA470B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87550"/>
            <a:ext cx="5157787" cy="4202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1E1063-EEFC-46F0-961D-78E5068C0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60463"/>
            <a:ext cx="5432422" cy="82708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C62681-9939-4043-90FE-5CF6F4E9F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1987550"/>
            <a:ext cx="5432423" cy="4202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88FE2-6BD4-43DD-936A-E1E065F4D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A3F8-D92D-40AF-A358-0CC01B9A1462}" type="datetime1">
              <a:rPr lang="en-AU" smtClean="0"/>
              <a:t>15/07/2025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B7D4A8-561E-406C-89B3-9D005D78B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Investor's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6999D1-A786-4128-98DC-7DDCA8105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AA246EB0-EAE1-4CA1-886F-56A73459F96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234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B03ABF-DDAA-4B46-870F-63BC8351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8913"/>
            <a:ext cx="9864725" cy="81854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2D15A-9518-406C-AF48-F446ED6E1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161446"/>
            <a:ext cx="10764837" cy="5015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47F8F-78DA-4017-883B-CEC976F7EF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98969" y="6308725"/>
            <a:ext cx="905654" cy="215900"/>
          </a:xfrm>
          <a:prstGeom prst="rect">
            <a:avLst/>
          </a:prstGeom>
        </p:spPr>
        <p:txBody>
          <a:bodyPr vert="horz" lIns="91440" tIns="45720" rIns="91440" bIns="0" rtlCol="0" anchor="ctr"/>
          <a:lstStyle>
            <a:lvl1pPr algn="ctr">
              <a:defRPr sz="8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E48FB-F6DA-4021-B631-9497B536B147}" type="datetime1">
              <a:rPr lang="en-AU" smtClean="0"/>
              <a:t>15/07/2025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7D127-8393-411C-B669-9382EEBF1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8436" y="6308725"/>
            <a:ext cx="8200533" cy="215900"/>
          </a:xfrm>
          <a:prstGeom prst="rect">
            <a:avLst/>
          </a:prstGeom>
        </p:spPr>
        <p:txBody>
          <a:bodyPr vert="horz" lIns="91440" tIns="45720" rIns="91440" bIns="0" rtlCol="0" anchor="ctr"/>
          <a:lstStyle>
            <a:lvl1pPr algn="r">
              <a:defRPr sz="8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Investor's Presentation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519B7-C548-4E15-9379-679EC8F49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4623" y="6308726"/>
            <a:ext cx="431801" cy="21589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400" b="0" i="0">
                <a:solidFill>
                  <a:schemeClr val="accent2"/>
                </a:solidFill>
                <a:latin typeface="Exo 2" pitchFamily="2" charset="77"/>
              </a:defRPr>
            </a:lvl1pPr>
          </a:lstStyle>
          <a:p>
            <a:fld id="{AA246EB0-EAE1-4CA1-886F-56A73459F96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35DCBAE-D0FE-430C-8A22-EDFB4658940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9428" y="-29339"/>
            <a:ext cx="616083" cy="69245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599C6FB-6ABC-4E5E-987D-AAEC8D28015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20951" y="235996"/>
            <a:ext cx="1403128" cy="6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4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82" r:id="rId4"/>
    <p:sldLayoutId id="2147483680" r:id="rId5"/>
    <p:sldLayoutId id="2147483681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66">
          <p15:clr>
            <a:srgbClr val="F26B43"/>
          </p15:clr>
        </p15:guide>
        <p15:guide id="3" orient="horz" pos="119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7582">
          <p15:clr>
            <a:srgbClr val="F26B43"/>
          </p15:clr>
        </p15:guide>
        <p15:guide id="6" orient="horz" pos="640">
          <p15:clr>
            <a:srgbClr val="F26B43"/>
          </p15:clr>
        </p15:guide>
        <p15:guide id="7" orient="horz" pos="731">
          <p15:clr>
            <a:srgbClr val="F26B43"/>
          </p15:clr>
        </p15:guide>
        <p15:guide id="8" pos="7310">
          <p15:clr>
            <a:srgbClr val="F26B43"/>
          </p15:clr>
        </p15:guide>
        <p15:guide id="9" orient="horz" pos="3974">
          <p15:clr>
            <a:srgbClr val="F26B43"/>
          </p15:clr>
        </p15:guide>
        <p15:guide id="10" pos="393">
          <p15:clr>
            <a:srgbClr val="F26B43"/>
          </p15:clr>
        </p15:guide>
        <p15:guide id="11" pos="529">
          <p15:clr>
            <a:srgbClr val="F26B43"/>
          </p15:clr>
        </p15:guide>
        <p15:guide id="12" pos="6743">
          <p15:clr>
            <a:srgbClr val="F26B43"/>
          </p15:clr>
        </p15:guide>
        <p15:guide id="13" orient="horz" pos="55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hyperlink" Target="http://www.maxsil.com.au/" TargetMode="External"/><Relationship Id="rId4" Type="http://schemas.openxmlformats.org/officeDocument/2006/relationships/hyperlink" Target="mailto:david@maxsil.com.a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a field&#10;&#10;Description automatically generated">
            <a:extLst>
              <a:ext uri="{FF2B5EF4-FFF2-40B4-BE49-F238E27FC236}">
                <a16:creationId xmlns:a16="http://schemas.microsoft.com/office/drawing/2014/main" id="{562268DE-93D5-0566-ACC2-081C2FCC60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362" r="65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96162D-8D82-4092-AA47-483FE030A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1260"/>
            <a:ext cx="12192000" cy="1197740"/>
          </a:xfrm>
        </p:spPr>
        <p:txBody>
          <a:bodyPr>
            <a:normAutofit/>
          </a:bodyPr>
          <a:lstStyle/>
          <a:p>
            <a:r>
              <a:rPr lang="en-AU" sz="6600" b="1" dirty="0">
                <a:latin typeface="Arial" panose="020B0604020202020204" pitchFamily="34" charset="0"/>
                <a:cs typeface="Arial" panose="020B0604020202020204" pitchFamily="34" charset="0"/>
              </a:rPr>
              <a:t>Turns Glass to </a:t>
            </a:r>
            <a:r>
              <a:rPr lang="en-AU" sz="66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B77ED2-2AAF-4A36-94D0-9AE6281A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05828"/>
            <a:ext cx="9144000" cy="485172"/>
          </a:xfrm>
        </p:spPr>
        <p:txBody>
          <a:bodyPr>
            <a:normAutofit/>
          </a:bodyPr>
          <a:lstStyle/>
          <a:p>
            <a:r>
              <a:rPr lang="en-AU" sz="1400" spc="600" dirty="0">
                <a:latin typeface="+mj-lt"/>
              </a:rPr>
              <a:t>JULY 2025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00EE7FA-DDB6-A982-1CDD-445F64B6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2280" y="153837"/>
            <a:ext cx="3264826" cy="14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0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le of white powder&#10;&#10;Description automatically generated">
            <a:extLst>
              <a:ext uri="{FF2B5EF4-FFF2-40B4-BE49-F238E27FC236}">
                <a16:creationId xmlns:a16="http://schemas.microsoft.com/office/drawing/2014/main" id="{D24689FC-9C96-0036-AE88-24C30A04E7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150" y="1586343"/>
            <a:ext cx="2625179" cy="4142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E504FB-FA9C-48B5-ABE1-4132802F4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err="1">
                <a:latin typeface="Arial" panose="020B0604020202020204" pitchFamily="34" charset="0"/>
                <a:cs typeface="Arial" panose="020B0604020202020204" pitchFamily="34" charset="0"/>
              </a:rPr>
              <a:t>MaxSil’s</a:t>
            </a:r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 Manufacturing Plant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49D2D-5897-4343-B169-14B078F6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6EB0-EAE1-4CA1-886F-56A73459F96F}" type="slidenum">
              <a:rPr lang="en-AU" smtClean="0">
                <a:solidFill>
                  <a:schemeClr val="bg1"/>
                </a:solidFill>
              </a:rPr>
              <a:pPr/>
              <a:t>10</a:t>
            </a:fld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5" name="Picture 14" descr="A large bags of white material&#10;&#10;AI-generated content may be incorrect.">
            <a:extLst>
              <a:ext uri="{FF2B5EF4-FFF2-40B4-BE49-F238E27FC236}">
                <a16:creationId xmlns:a16="http://schemas.microsoft.com/office/drawing/2014/main" id="{718521E4-FE49-B721-6013-887D46AFC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27" y="1586343"/>
            <a:ext cx="2868273" cy="4145642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41B3FED-5B68-165A-CBA6-FE961A8942CD}"/>
              </a:ext>
            </a:extLst>
          </p:cNvPr>
          <p:cNvSpPr txBox="1">
            <a:spLocks/>
          </p:cNvSpPr>
          <p:nvPr/>
        </p:nvSpPr>
        <p:spPr>
          <a:xfrm>
            <a:off x="2884329" y="4889916"/>
            <a:ext cx="6423342" cy="763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Produces Powder and Granules</a:t>
            </a:r>
          </a:p>
        </p:txBody>
      </p:sp>
      <p:pic>
        <p:nvPicPr>
          <p:cNvPr id="5" name="Picture 4" descr="A large white machine inside a building&#10;&#10;AI-generated content may be incorrect.">
            <a:extLst>
              <a:ext uri="{FF2B5EF4-FFF2-40B4-BE49-F238E27FC236}">
                <a16:creationId xmlns:a16="http://schemas.microsoft.com/office/drawing/2014/main" id="{163275DD-5CB9-BA5A-D092-CD1FB3D8C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329" y="1583584"/>
            <a:ext cx="6439398" cy="414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2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65864-CAAF-6112-0066-5E6CC4580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90E945-A695-9C95-B3B2-311E25402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163" y="0"/>
            <a:ext cx="46828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BE873-08C1-37B8-7138-D10DF1E8C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889"/>
            <a:ext cx="6669375" cy="1133860"/>
          </a:xfrm>
        </p:spPr>
        <p:txBody>
          <a:bodyPr lIns="0" tIns="0" rIns="0" bIns="0" anchor="ctr" anchorCtr="0">
            <a:normAutofit/>
          </a:bodyPr>
          <a:lstStyle/>
          <a:p>
            <a: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DA929-A496-414F-502E-EFD64BC15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1482571"/>
            <a:ext cx="6513801" cy="4826153"/>
          </a:xfrm>
        </p:spPr>
        <p:txBody>
          <a:bodyPr lIns="0" tIns="0" rIns="0" bIns="0" anchor="ctr" anchorCtr="0">
            <a:norm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Product available at major Farm Suppliers Australia Wide</a:t>
            </a:r>
          </a:p>
          <a:p>
            <a:pPr lvl="0">
              <a:lnSpc>
                <a:spcPct val="114000"/>
              </a:lnSpc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2400" spc="-50" dirty="0">
                <a:solidFill>
                  <a:srgbClr val="252A33"/>
                </a:solidFill>
                <a:latin typeface="Arial" panose="020B0604020202020204"/>
                <a:ea typeface="Tahoma" panose="020B0604030504040204" pitchFamily="34" charset="0"/>
                <a:cs typeface="Tahoma" panose="020B0604030504040204" pitchFamily="34" charset="0"/>
              </a:rPr>
              <a:t>Trials underway in Brazil, Thailand and Germany </a:t>
            </a:r>
          </a:p>
          <a:p>
            <a:pPr lvl="0">
              <a:lnSpc>
                <a:spcPct val="114000"/>
              </a:lnSpc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2400" spc="-50" dirty="0">
                <a:solidFill>
                  <a:srgbClr val="252A33"/>
                </a:solidFill>
                <a:latin typeface="Arial" panose="020B0604020202020204"/>
                <a:ea typeface="Tahoma" panose="020B0604030504040204" pitchFamily="34" charset="0"/>
                <a:cs typeface="Tahoma" panose="020B0604030504040204" pitchFamily="34" charset="0"/>
              </a:rPr>
              <a:t>MOU </a:t>
            </a:r>
            <a:r>
              <a:rPr lang="en-US" sz="2400" spc="-50">
                <a:solidFill>
                  <a:srgbClr val="252A33"/>
                </a:solidFill>
                <a:latin typeface="Arial" panose="020B0604020202020204"/>
                <a:ea typeface="Tahoma" panose="020B0604030504040204" pitchFamily="34" charset="0"/>
                <a:cs typeface="Tahoma" panose="020B0604030504040204" pitchFamily="34" charset="0"/>
              </a:rPr>
              <a:t>being executed with </a:t>
            </a:r>
            <a:r>
              <a:rPr lang="en-US" sz="2400" spc="-50" dirty="0">
                <a:solidFill>
                  <a:srgbClr val="252A33"/>
                </a:solidFill>
                <a:latin typeface="Arial" panose="020B0604020202020204"/>
                <a:ea typeface="Tahoma" panose="020B0604030504040204" pitchFamily="34" charset="0"/>
                <a:cs typeface="Tahoma" panose="020B0604030504040204" pitchFamily="34" charset="0"/>
              </a:rPr>
              <a:t>global phosphate </a:t>
            </a:r>
            <a:r>
              <a:rPr lang="en-US" sz="2400" dirty="0">
                <a:solidFill>
                  <a:srgbClr val="252A33"/>
                </a:solidFill>
                <a:latin typeface="Arial" panose="020B0604020202020204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400" spc="-50" dirty="0">
                <a:solidFill>
                  <a:srgbClr val="252A33"/>
                </a:solidFill>
                <a:latin typeface="Arial" panose="020B0604020202020204"/>
                <a:ea typeface="Tahoma" panose="020B0604030504040204" pitchFamily="34" charset="0"/>
                <a:cs typeface="Tahoma" panose="020B0604030504040204" pitchFamily="34" charset="0"/>
              </a:rPr>
              <a:t>roducer  </a:t>
            </a:r>
            <a:endParaRPr lang="en-US" sz="2400" dirty="0">
              <a:solidFill>
                <a:srgbClr val="252A33"/>
              </a:solidFill>
              <a:latin typeface="Arial" panose="020B060402020202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14000"/>
              </a:lnSpc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2400" dirty="0">
                <a:solidFill>
                  <a:srgbClr val="252A33"/>
                </a:solidFill>
                <a:latin typeface="Arial" panose="020B0604020202020204"/>
                <a:ea typeface="Tahoma" panose="020B0604030504040204" pitchFamily="34" charset="0"/>
                <a:cs typeface="Tahoma" panose="020B0604030504040204" pitchFamily="34" charset="0"/>
              </a:rPr>
              <a:t>Possible</a:t>
            </a:r>
            <a:r>
              <a:rPr lang="en-US" sz="2400" spc="-50" dirty="0">
                <a:solidFill>
                  <a:srgbClr val="252A33"/>
                </a:solidFill>
                <a:latin typeface="Arial" panose="020B0604020202020204"/>
                <a:ea typeface="Tahoma" panose="020B0604030504040204" pitchFamily="34" charset="0"/>
                <a:cs typeface="Tahoma" panose="020B0604030504040204" pitchFamily="34" charset="0"/>
              </a:rPr>
              <a:t> JV operation in Vietnam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F1BF0-363F-A51D-9FDE-347E2AE6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6EB0-EAE1-4CA1-886F-56A73459F96F}" type="slidenum">
              <a:rPr lang="en-AU" smtClean="0">
                <a:solidFill>
                  <a:schemeClr val="bg1"/>
                </a:solidFill>
              </a:rPr>
              <a:pPr/>
              <a:t>11</a:t>
            </a:fld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AEAEE1-6E42-51BE-BD02-F83841F7FF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05" t="10347" r="1685" b="1185"/>
          <a:stretch>
            <a:fillRect/>
          </a:stretch>
        </p:blipFill>
        <p:spPr>
          <a:xfrm>
            <a:off x="7509164" y="0"/>
            <a:ext cx="4682836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922572-BB28-2A7C-1C85-13C61CA86E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20951" y="235996"/>
            <a:ext cx="1403128" cy="6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00457-7044-EF85-F0B9-4FD6C439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3B9EAB-0A1C-3668-1324-C9220B9FDE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977" b="15037"/>
          <a:stretch>
            <a:fillRect/>
          </a:stretch>
        </p:blipFill>
        <p:spPr>
          <a:xfrm>
            <a:off x="7509163" y="0"/>
            <a:ext cx="46828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82DFC0-8A64-1002-F464-094AA9A4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889"/>
            <a:ext cx="6669375" cy="1133860"/>
          </a:xfrm>
        </p:spPr>
        <p:txBody>
          <a:bodyPr lIns="0" tIns="0" rIns="0" bIns="0" anchor="ctr" anchorCtr="0">
            <a:normAutofit/>
          </a:bodyPr>
          <a:lstStyle/>
          <a:p>
            <a:r>
              <a:rPr lang="en-A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MaxSil’s</a:t>
            </a:r>
            <a: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  <a:t> Global 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AC4D5-6F33-7FF7-05E6-4DA987ED1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1482571"/>
            <a:ext cx="6513801" cy="4826153"/>
          </a:xfrm>
        </p:spPr>
        <p:txBody>
          <a:bodyPr lIns="0" tIns="0" rIns="0" bIns="0" anchor="ctr" anchorCtr="0">
            <a:norm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MaxSil is poised for global partnerships.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Our vision is to scale operations worldwide with like-minded partners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Our solutions are effective across diverse agricultural markets.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david@maxsil.com.au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www.maxsil.com.au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3890E-D870-B3D5-CC10-F19D2E5C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6EB0-EAE1-4CA1-886F-56A73459F96F}" type="slidenum">
              <a:rPr lang="en-AU" smtClean="0">
                <a:solidFill>
                  <a:schemeClr val="bg1"/>
                </a:solidFill>
              </a:rPr>
              <a:pPr/>
              <a:t>12</a:t>
            </a:fld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29E8117-9F19-642A-3EE4-40C5501EE7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20951" y="235996"/>
            <a:ext cx="1403128" cy="6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3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9F734-F6B0-9D82-C202-3CF29F43F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8DF1EA-70B4-136D-CA0B-4E2BF8602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8913"/>
            <a:ext cx="9864725" cy="1993570"/>
          </a:xfrm>
        </p:spPr>
        <p:txBody>
          <a:bodyPr>
            <a:normAutofit/>
          </a:bodyPr>
          <a:lstStyle/>
          <a:p>
            <a: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  <a:t>Glass = High Levels of Amorphous Silica</a:t>
            </a:r>
            <a:b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  <a:t>Amorphous Silica Forms Plant Available Silica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25E93F-1287-D048-056F-3419B72F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6EB0-EAE1-4CA1-886F-56A73459F96F}" type="slidenum">
              <a:rPr lang="en-AU" smtClean="0"/>
              <a:pPr/>
              <a:t>2</a:t>
            </a:fld>
            <a:endParaRPr lang="en-AU" dirty="0"/>
          </a:p>
        </p:txBody>
      </p:sp>
      <p:pic>
        <p:nvPicPr>
          <p:cNvPr id="10" name="Picture 9" descr="A green triangle with yellow lines and white text&#10;&#10;Description automatically generated">
            <a:extLst>
              <a:ext uri="{FF2B5EF4-FFF2-40B4-BE49-F238E27FC236}">
                <a16:creationId xmlns:a16="http://schemas.microsoft.com/office/drawing/2014/main" id="{37186527-41F5-46CB-88C9-85D7AA35AB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264" y="2097358"/>
            <a:ext cx="1535061" cy="1409322"/>
          </a:xfrm>
          <a:prstGeom prst="rect">
            <a:avLst/>
          </a:prstGeom>
        </p:spPr>
      </p:pic>
      <p:pic>
        <p:nvPicPr>
          <p:cNvPr id="9" name="Content Placeholder 8" descr="A close-up of a plant&#10;&#10;AI-generated content may be incorrect.">
            <a:extLst>
              <a:ext uri="{FF2B5EF4-FFF2-40B4-BE49-F238E27FC236}">
                <a16:creationId xmlns:a16="http://schemas.microsoft.com/office/drawing/2014/main" id="{56F361D0-0A3F-2EE8-6B63-431163734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78" y="2415396"/>
            <a:ext cx="8564299" cy="4109229"/>
          </a:xfr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93F9BFD-F796-F70E-88DA-F504753FF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59307" y="3716938"/>
            <a:ext cx="1535061" cy="879642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D521A44F-8DCB-8198-9F84-0F6ACB6F8A30}"/>
              </a:ext>
            </a:extLst>
          </p:cNvPr>
          <p:cNvSpPr txBox="1">
            <a:spLocks/>
          </p:cNvSpPr>
          <p:nvPr/>
        </p:nvSpPr>
        <p:spPr>
          <a:xfrm>
            <a:off x="1189608" y="3852909"/>
            <a:ext cx="8341069" cy="23259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Si(OH)</a:t>
            </a:r>
            <a:r>
              <a:rPr lang="en-AU" sz="96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9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1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848D72-6315-4D23-BFFA-6512A80C6B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163" y="0"/>
            <a:ext cx="46828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62538C-D443-4AC6-868F-9EF3138F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889"/>
            <a:ext cx="6669375" cy="1133860"/>
          </a:xfrm>
        </p:spPr>
        <p:txBody>
          <a:bodyPr lIns="0" tIns="0" rIns="0" bIns="0" anchor="ctr" anchorCtr="0">
            <a:normAutofit/>
          </a:bodyPr>
          <a:lstStyle/>
          <a:p>
            <a: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  <a:t>The Power of Plant Available Silica (SiOH4) or “PAS”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44CDC-E282-4C47-B98B-8E4430761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82571"/>
            <a:ext cx="6360002" cy="4826153"/>
          </a:xfrm>
        </p:spPr>
        <p:txBody>
          <a:bodyPr lIns="0" tIns="0" rIns="0" bIns="0" anchor="ctr" anchorCtr="0">
            <a:normAutofit/>
          </a:bodyPr>
          <a:lstStyle/>
          <a:p>
            <a:r>
              <a:rPr lang="en-AU" sz="3200" b="1" dirty="0">
                <a:solidFill>
                  <a:srgbClr val="0B8F06"/>
                </a:solidFill>
              </a:rPr>
              <a:t>             </a:t>
            </a:r>
            <a:r>
              <a:rPr lang="en-AU" sz="4800" b="1" dirty="0">
                <a:solidFill>
                  <a:srgbClr val="0B8F06"/>
                </a:solidFill>
              </a:rPr>
              <a:t>HIGH PAS LEVELS </a:t>
            </a:r>
          </a:p>
          <a:p>
            <a:endParaRPr lang="en-AU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b="1" dirty="0"/>
              <a:t>INCREASE NUTRIENT UPTAKE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b="1" dirty="0"/>
              <a:t>ENHANCE ROOT GROWTH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b="1" dirty="0"/>
              <a:t>PROMOTE HIGHER YIELDS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b="1" dirty="0"/>
              <a:t>IMPROVE QUALITY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D09EA-830A-4C04-AE1D-C27D3E914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6EB0-EAE1-4CA1-886F-56A73459F96F}" type="slidenum">
              <a:rPr lang="en-AU" smtClean="0">
                <a:solidFill>
                  <a:schemeClr val="bg1"/>
                </a:solidFill>
              </a:rPr>
              <a:pPr/>
              <a:t>3</a:t>
            </a:fld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53958C7-BC83-A318-E4ED-E034AEF0B1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0951" y="235996"/>
            <a:ext cx="1403128" cy="6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86F60-C323-AF67-D2B9-9D44757AA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CFCB88C-B2C5-541E-51E7-B8EC2D3AD4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64580" y="0"/>
            <a:ext cx="462741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668631-287E-B363-7EFE-9F4F7A3E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889"/>
            <a:ext cx="6669375" cy="1133860"/>
          </a:xfrm>
        </p:spPr>
        <p:txBody>
          <a:bodyPr lIns="0" tIns="0" rIns="0" bIns="0" anchor="ctr" anchorCtr="0">
            <a:normAutofit/>
          </a:bodyPr>
          <a:lstStyle/>
          <a:p>
            <a: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  <a:t>A Crisis of Land and Waste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4C54B-4C07-5557-2F65-B0285F696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1482571"/>
            <a:ext cx="6669375" cy="4826153"/>
          </a:xfrm>
        </p:spPr>
        <p:txBody>
          <a:bodyPr lIns="0" tIns="0" rIns="0" bIns="0" anchor="ctr" anchorCtr="0">
            <a:norm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Saline and Acid soils affect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 billion hectares    Globally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leads to decreased agricultural productivity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…..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Millions of Tonnes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Glass Waste is choking landfills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Glass takes more than a Million years to degrade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700"/>
              </a:spcBef>
              <a:spcAft>
                <a:spcPts val="700"/>
              </a:spcAft>
            </a:pPr>
            <a:endParaRPr lang="en-AU" sz="1600" dirty="0">
              <a:latin typeface="Exo 2" pitchFamily="2" charset="77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EBF58-599C-319C-9B2C-0C834FF8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6EB0-EAE1-4CA1-886F-56A73459F96F}" type="slidenum">
              <a:rPr lang="en-AU" smtClean="0">
                <a:solidFill>
                  <a:schemeClr val="bg1"/>
                </a:solidFill>
              </a:rPr>
              <a:pPr/>
              <a:t>4</a:t>
            </a:fld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FBB0BC0-0E54-F64F-211A-58DCC1C5A7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0951" y="235996"/>
            <a:ext cx="1403128" cy="6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FED5D-069F-3E59-2943-5E25B59C8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E7BA78-4D09-6FD8-B104-71335C11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  <a:t>What make </a:t>
            </a:r>
            <a:r>
              <a:rPr lang="en-A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MaxSil</a:t>
            </a:r>
            <a:r>
              <a:rPr lang="en-AU" sz="3200" b="1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  <a:t> Different?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75C622-F1CD-E165-F1E3-87ED84233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6EB0-EAE1-4CA1-886F-56A73459F96F}" type="slidenum">
              <a:rPr lang="en-AU" smtClean="0"/>
              <a:pPr/>
              <a:t>5</a:t>
            </a:fld>
            <a:endParaRPr lang="en-AU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DC8CFDC-D492-9DDF-79F0-0217D84E4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981728"/>
              </p:ext>
            </p:extLst>
          </p:nvPr>
        </p:nvGraphicFramePr>
        <p:xfrm>
          <a:off x="976860" y="1469621"/>
          <a:ext cx="5228784" cy="822960"/>
        </p:xfrm>
        <a:graphic>
          <a:graphicData uri="http://schemas.openxmlformats.org/drawingml/2006/table">
            <a:tbl>
              <a:tblPr/>
              <a:tblGrid>
                <a:gridCol w="5228784">
                  <a:extLst>
                    <a:ext uri="{9D8B030D-6E8A-4147-A177-3AD203B41FA5}">
                      <a16:colId xmlns:a16="http://schemas.microsoft.com/office/drawing/2014/main" val="11884916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b="1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UNMATCHED POTENCY</a:t>
                      </a:r>
                    </a:p>
                    <a:p>
                      <a:pPr>
                        <a:buNone/>
                      </a:pPr>
                      <a:r>
                        <a:rPr lang="en-AU" dirty="0">
                          <a:effectLst/>
                          <a:latin typeface="Helvetica" pitchFamily="2" charset="0"/>
                        </a:rPr>
                        <a:t>Up to </a:t>
                      </a:r>
                      <a:r>
                        <a:rPr lang="en-AU" b="1" dirty="0">
                          <a:effectLst/>
                          <a:latin typeface="Helvetica" pitchFamily="2" charset="0"/>
                        </a:rPr>
                        <a:t>42,000 ppm </a:t>
                      </a:r>
                      <a:r>
                        <a:rPr lang="en-AU" dirty="0">
                          <a:effectLst/>
                          <a:latin typeface="Helvetica" pitchFamily="2" charset="0"/>
                        </a:rPr>
                        <a:t>of Plant Available Silicon (PAS) - </a:t>
                      </a:r>
                      <a:r>
                        <a:rPr lang="en-AU" b="1" dirty="0">
                          <a:effectLst/>
                          <a:latin typeface="Helvetica" pitchFamily="2" charset="0"/>
                        </a:rPr>
                        <a:t>40x more </a:t>
                      </a:r>
                      <a:r>
                        <a:rPr lang="en-AU" dirty="0">
                          <a:effectLst/>
                          <a:latin typeface="Helvetica" pitchFamily="2" charset="0"/>
                        </a:rPr>
                        <a:t>than solid competitors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97372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44AF8EB-3BE4-A442-E3D8-A16C2CC55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908825"/>
              </p:ext>
            </p:extLst>
          </p:nvPr>
        </p:nvGraphicFramePr>
        <p:xfrm>
          <a:off x="976858" y="3649249"/>
          <a:ext cx="5228784" cy="822960"/>
        </p:xfrm>
        <a:graphic>
          <a:graphicData uri="http://schemas.openxmlformats.org/drawingml/2006/table">
            <a:tbl>
              <a:tblPr/>
              <a:tblGrid>
                <a:gridCol w="5228784">
                  <a:extLst>
                    <a:ext uri="{9D8B030D-6E8A-4147-A177-3AD203B41FA5}">
                      <a16:colId xmlns:a16="http://schemas.microsoft.com/office/drawing/2014/main" val="11884916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b="1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EXCLUSIVE SOIL REGENERATION</a:t>
                      </a:r>
                    </a:p>
                    <a:p>
                      <a:pPr>
                        <a:buNone/>
                      </a:pPr>
                      <a:r>
                        <a:rPr lang="en-AU" dirty="0">
                          <a:effectLst/>
                          <a:latin typeface="Helvetica" pitchFamily="2" charset="0"/>
                        </a:rPr>
                        <a:t>Only </a:t>
                      </a:r>
                      <a:r>
                        <a:rPr lang="en-AU" dirty="0" err="1">
                          <a:effectLst/>
                          <a:latin typeface="Helvetica" pitchFamily="2" charset="0"/>
                        </a:rPr>
                        <a:t>MaxSil</a:t>
                      </a:r>
                      <a:r>
                        <a:rPr lang="en-AU" baseline="30000" dirty="0" err="1">
                          <a:effectLst/>
                          <a:latin typeface="Helvetica" pitchFamily="2" charset="0"/>
                        </a:rPr>
                        <a:t>TM</a:t>
                      </a:r>
                      <a:r>
                        <a:rPr lang="en-AU" dirty="0">
                          <a:effectLst/>
                          <a:latin typeface="Helvetica" pitchFamily="2" charset="0"/>
                        </a:rPr>
                        <a:t> is proven to regenerate saline and acidic soils – </a:t>
                      </a:r>
                      <a:r>
                        <a:rPr lang="en-AU" b="1" dirty="0">
                          <a:effectLst/>
                          <a:latin typeface="Helvetica" pitchFamily="2" charset="0"/>
                        </a:rPr>
                        <a:t>no other product comes close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97372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8BBFD04-9474-DBD9-6760-5F4D95681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080319"/>
              </p:ext>
            </p:extLst>
          </p:nvPr>
        </p:nvGraphicFramePr>
        <p:xfrm>
          <a:off x="976858" y="2559435"/>
          <a:ext cx="5228784" cy="822960"/>
        </p:xfrm>
        <a:graphic>
          <a:graphicData uri="http://schemas.openxmlformats.org/drawingml/2006/table">
            <a:tbl>
              <a:tblPr/>
              <a:tblGrid>
                <a:gridCol w="5228784">
                  <a:extLst>
                    <a:ext uri="{9D8B030D-6E8A-4147-A177-3AD203B41FA5}">
                      <a16:colId xmlns:a16="http://schemas.microsoft.com/office/drawing/2014/main" val="11884916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b="1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CIRCULAR ECONOMY</a:t>
                      </a:r>
                    </a:p>
                    <a:p>
                      <a:pPr>
                        <a:buNone/>
                      </a:pPr>
                      <a:r>
                        <a:rPr lang="en-AU" dirty="0" err="1">
                          <a:effectLst/>
                          <a:latin typeface="Helvetica" pitchFamily="2" charset="0"/>
                        </a:rPr>
                        <a:t>MaxSil</a:t>
                      </a:r>
                      <a:r>
                        <a:rPr lang="en-AU" dirty="0">
                          <a:effectLst/>
                          <a:latin typeface="Helvetica" pitchFamily="2" charset="0"/>
                        </a:rPr>
                        <a:t>™ transforms landfill glass into regenerative crop nutrition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97372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FB810060-64B2-B863-C5EA-92A4D816F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450107"/>
              </p:ext>
            </p:extLst>
          </p:nvPr>
        </p:nvGraphicFramePr>
        <p:xfrm>
          <a:off x="976858" y="4739088"/>
          <a:ext cx="5228784" cy="1371600"/>
        </p:xfrm>
        <a:graphic>
          <a:graphicData uri="http://schemas.openxmlformats.org/drawingml/2006/table">
            <a:tbl>
              <a:tblPr/>
              <a:tblGrid>
                <a:gridCol w="5228784">
                  <a:extLst>
                    <a:ext uri="{9D8B030D-6E8A-4147-A177-3AD203B41FA5}">
                      <a16:colId xmlns:a16="http://schemas.microsoft.com/office/drawing/2014/main" val="11884916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b="1" dirty="0">
                          <a:solidFill>
                            <a:schemeClr val="accent2"/>
                          </a:solidFill>
                          <a:effectLst/>
                          <a:latin typeface="Helvetica" pitchFamily="2" charset="0"/>
                        </a:rPr>
                        <a:t>HIGH ROI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dirty="0">
                          <a:effectLst/>
                          <a:latin typeface="Helvetica" pitchFamily="2" charset="0"/>
                        </a:rPr>
                        <a:t>Lower dose rates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dirty="0">
                          <a:effectLst/>
                          <a:latin typeface="Helvetica" pitchFamily="2" charset="0"/>
                        </a:rPr>
                        <a:t>Proven field results</a:t>
                      </a:r>
                    </a:p>
                    <a:p>
                      <a:pPr>
                        <a:buNone/>
                      </a:pPr>
                      <a:r>
                        <a:rPr lang="en-AU" dirty="0">
                          <a:effectLst/>
                          <a:latin typeface="Helvetica" pitchFamily="2" charset="0"/>
                        </a:rPr>
                        <a:t>Patents granted across 3 continents —7 nations and counting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97372"/>
                  </a:ext>
                </a:extLst>
              </a:tr>
            </a:tbl>
          </a:graphicData>
        </a:graphic>
      </p:graphicFrame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1C94CDB2-0944-3849-B819-E625A7247B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984" y="1161445"/>
            <a:ext cx="5228784" cy="475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00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D5695-9CEE-C23D-EF36-66C70631E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3051D9-9466-E6E4-6A63-426922035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  <a:t>Real World Results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637266-8335-F8C8-50B3-037394F7E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6EB0-EAE1-4CA1-886F-56A73459F96F}" type="slidenum">
              <a:rPr lang="en-AU" smtClean="0"/>
              <a:pPr/>
              <a:t>6</a:t>
            </a:fld>
            <a:endParaRPr lang="en-AU" dirty="0"/>
          </a:p>
        </p:txBody>
      </p:sp>
      <p:pic>
        <p:nvPicPr>
          <p:cNvPr id="2" name="Picture 1" descr="A field of grass and dirt&#10;&#10;AI-generated content may be incorrect.">
            <a:extLst>
              <a:ext uri="{FF2B5EF4-FFF2-40B4-BE49-F238E27FC236}">
                <a16:creationId xmlns:a16="http://schemas.microsoft.com/office/drawing/2014/main" id="{65BC1D07-31F7-6C81-18A5-200E1DD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1" y="1306509"/>
            <a:ext cx="5965738" cy="3354267"/>
          </a:xfrm>
          <a:prstGeom prst="rect">
            <a:avLst/>
          </a:prstGeom>
        </p:spPr>
      </p:pic>
      <p:pic>
        <p:nvPicPr>
          <p:cNvPr id="3" name="Picture 2" descr="A field of grass with trees in the background&#10;&#10;AI-generated content may be incorrect.">
            <a:extLst>
              <a:ext uri="{FF2B5EF4-FFF2-40B4-BE49-F238E27FC236}">
                <a16:creationId xmlns:a16="http://schemas.microsoft.com/office/drawing/2014/main" id="{4BC0D147-D818-E215-32EA-493800571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919" y="1306509"/>
            <a:ext cx="5975081" cy="3354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D8B95F-B3A1-8EE0-F940-3C2BC957DD47}"/>
              </a:ext>
            </a:extLst>
          </p:cNvPr>
          <p:cNvSpPr txBox="1"/>
          <p:nvPr/>
        </p:nvSpPr>
        <p:spPr>
          <a:xfrm>
            <a:off x="2277905" y="1306509"/>
            <a:ext cx="1912291" cy="599494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80000" rIns="180000" bIns="180000" rtlCol="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446D90-A0D0-81FD-2B9A-C6810A2801D6}"/>
              </a:ext>
            </a:extLst>
          </p:cNvPr>
          <p:cNvSpPr txBox="1"/>
          <p:nvPr/>
        </p:nvSpPr>
        <p:spPr>
          <a:xfrm>
            <a:off x="8252577" y="1306509"/>
            <a:ext cx="1912291" cy="599494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180000" rIns="180000" bIns="180000" rtlCol="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B87C5D-21B8-3D60-5B7E-A3CB7040C6FC}"/>
              </a:ext>
            </a:extLst>
          </p:cNvPr>
          <p:cNvSpPr txBox="1"/>
          <p:nvPr/>
        </p:nvSpPr>
        <p:spPr>
          <a:xfrm>
            <a:off x="251181" y="4656595"/>
            <a:ext cx="5965738" cy="827015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80000" rIns="180000" bIns="180000" rtlCol="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Salt-Affected Land – Zero Production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50067-FA7D-A5B5-B9DA-1E5696771525}"/>
              </a:ext>
            </a:extLst>
          </p:cNvPr>
          <p:cNvSpPr txBox="1"/>
          <p:nvPr/>
        </p:nvSpPr>
        <p:spPr>
          <a:xfrm>
            <a:off x="6216975" y="4656595"/>
            <a:ext cx="5965738" cy="827015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tIns="180000" rIns="180000" bIns="180000" rtlCol="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MaxSil Treated Land – Viable Barley Crop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E8DE073-32F9-6E6D-2969-BDEC5332FA9A}"/>
              </a:ext>
            </a:extLst>
          </p:cNvPr>
          <p:cNvSpPr txBox="1">
            <a:spLocks/>
          </p:cNvSpPr>
          <p:nvPr/>
        </p:nvSpPr>
        <p:spPr>
          <a:xfrm>
            <a:off x="2124406" y="2596151"/>
            <a:ext cx="8469297" cy="12739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land had not produced a crop in over 50 years. After applying MaxSil, we harvested a viable barley crop”</a:t>
            </a:r>
          </a:p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Claire Stevens – 4th </a:t>
            </a:r>
            <a:r>
              <a:rPr lang="es-CO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Cereal Farmer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085D48-482A-55ED-2646-325B076BEBF8}"/>
              </a:ext>
            </a:extLst>
          </p:cNvPr>
          <p:cNvSpPr txBox="1"/>
          <p:nvPr/>
        </p:nvSpPr>
        <p:spPr>
          <a:xfrm>
            <a:off x="251181" y="5551491"/>
            <a:ext cx="5965738" cy="757235"/>
          </a:xfrm>
          <a:prstGeom prst="rect">
            <a:avLst/>
          </a:prstGeom>
          <a:noFill/>
        </p:spPr>
        <p:txBody>
          <a:bodyPr wrap="square" lIns="180000" tIns="180000" rIns="180000" bIns="180000" rtlCol="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 Unproductive – Land Value Zero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A161EC-1395-3AC8-9E8C-62556FB58B0B}"/>
              </a:ext>
            </a:extLst>
          </p:cNvPr>
          <p:cNvSpPr txBox="1"/>
          <p:nvPr/>
        </p:nvSpPr>
        <p:spPr>
          <a:xfrm>
            <a:off x="6216975" y="5350924"/>
            <a:ext cx="5965738" cy="1409105"/>
          </a:xfrm>
          <a:prstGeom prst="rect">
            <a:avLst/>
          </a:prstGeom>
          <a:noFill/>
        </p:spPr>
        <p:txBody>
          <a:bodyPr wrap="square" lIns="180000" tIns="180000" rIns="180000" bIns="180000" rtlCol="0" anchor="ctr" anchorCtr="0">
            <a:no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value was </a:t>
            </a: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by up to $7,000 per Hectare</a:t>
            </a:r>
          </a:p>
        </p:txBody>
      </p:sp>
    </p:spTree>
    <p:extLst>
      <p:ext uri="{BB962C8B-B14F-4D97-AF65-F5344CB8AC3E}">
        <p14:creationId xmlns:p14="http://schemas.microsoft.com/office/powerpoint/2010/main" val="4229131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E5207-CF96-5192-03DB-6F685D586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C37CA-EDC1-F86E-4C90-15512785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  <a:t>Soil Profile of the Crop shown on the Previous Slide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68D97-030B-21C4-20E9-B2C7B473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6EB0-EAE1-4CA1-886F-56A73459F96F}" type="slidenum">
              <a:rPr lang="en-AU" smtClean="0"/>
              <a:pPr/>
              <a:t>7</a:t>
            </a:fld>
            <a:endParaRPr lang="en-AU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2BFBF31-FBC9-0ABC-AB11-3D76C776C74B}"/>
              </a:ext>
            </a:extLst>
          </p:cNvPr>
          <p:cNvSpPr/>
          <p:nvPr/>
        </p:nvSpPr>
        <p:spPr>
          <a:xfrm>
            <a:off x="6096000" y="3666477"/>
            <a:ext cx="485093" cy="36922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F2DB7C-25AF-980A-F42B-678E41B6C5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558" b="4692"/>
          <a:stretch>
            <a:fillRect/>
          </a:stretch>
        </p:blipFill>
        <p:spPr>
          <a:xfrm>
            <a:off x="839787" y="1352146"/>
            <a:ext cx="5247991" cy="4129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03128-36C9-C5FC-EB64-DC4293C8E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315" y="1352146"/>
            <a:ext cx="5160359" cy="41295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39F0C1-AEBA-05BA-688B-0406570A1081}"/>
              </a:ext>
            </a:extLst>
          </p:cNvPr>
          <p:cNvSpPr txBox="1"/>
          <p:nvPr/>
        </p:nvSpPr>
        <p:spPr>
          <a:xfrm>
            <a:off x="839787" y="5481710"/>
            <a:ext cx="5247991" cy="827015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80000" rIns="180000" bIns="180000" rtlCol="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Root Growth in Untreated Soil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94B0CB-702D-5C97-9858-094972B1631B}"/>
              </a:ext>
            </a:extLst>
          </p:cNvPr>
          <p:cNvSpPr txBox="1"/>
          <p:nvPr/>
        </p:nvSpPr>
        <p:spPr>
          <a:xfrm>
            <a:off x="6583640" y="5481710"/>
            <a:ext cx="5247991" cy="827015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80000" rIns="180000" bIns="180000" rtlCol="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Root Growth with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MaxSil</a:t>
            </a:r>
            <a:r>
              <a:rPr lang="en-US" sz="2000" b="1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en-US" sz="20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984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C3D92-FAEE-EC16-6A97-8EE76AFAA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83198-74FF-2DAA-5211-7D2E2C10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889"/>
            <a:ext cx="9263000" cy="1133860"/>
          </a:xfrm>
        </p:spPr>
        <p:txBody>
          <a:bodyPr lIns="0" tIns="0" rIns="0" bIns="0" anchor="ctr" anchorCtr="0">
            <a:normAutofit/>
          </a:bodyPr>
          <a:lstStyle/>
          <a:p>
            <a: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  <a:t>10 Years of Validated Results – A Small Sample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5385C-27ED-B1DB-AD31-4EE96D5D1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6EB0-EAE1-4CA1-886F-56A73459F96F}" type="slidenum">
              <a:rPr lang="en-AU" smtClean="0">
                <a:solidFill>
                  <a:srgbClr val="0C8F06"/>
                </a:solidFill>
              </a:rPr>
              <a:pPr/>
              <a:t>8</a:t>
            </a:fld>
            <a:endParaRPr lang="en-AU" dirty="0">
              <a:solidFill>
                <a:srgbClr val="0C8F06"/>
              </a:solidFill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A98C4E1-BB5F-7EDD-544A-C3167EBAA474}"/>
              </a:ext>
            </a:extLst>
          </p:cNvPr>
          <p:cNvSpPr txBox="1">
            <a:spLocks/>
          </p:cNvSpPr>
          <p:nvPr/>
        </p:nvSpPr>
        <p:spPr>
          <a:xfrm>
            <a:off x="1955730" y="1518080"/>
            <a:ext cx="8469297" cy="12739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MaxSil is an excellent source of plant-available Si, and its application is beneficial to crop growth, yield, and quality”</a:t>
            </a:r>
          </a:p>
          <a:p>
            <a:pPr algn="ctr"/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PROFESSOR ZED RENGEL, A LEADING GLOBAL SOIL SCIENTIST</a:t>
            </a:r>
          </a:p>
          <a:p>
            <a:pPr algn="ctr"/>
            <a:endParaRPr lang="es-C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C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71327B5-2139-8DFC-3059-F466B0BA45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787" y="3429000"/>
            <a:ext cx="11352213" cy="2636669"/>
          </a:xfrm>
        </p:spPr>
        <p:txBody>
          <a:bodyPr lIns="0" tIns="0" rIns="0" bIns="0">
            <a:noAutofit/>
          </a:bodyPr>
          <a:lstStyle/>
          <a:p>
            <a:pPr marL="0" indent="0">
              <a:buNone/>
            </a:pPr>
            <a:r>
              <a:rPr lang="es-C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BARLEY </a:t>
            </a:r>
            <a:r>
              <a:rPr lang="es-CO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SALT AFFECTED LAND	</a:t>
            </a:r>
            <a:r>
              <a:rPr lang="es-CO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  <a:r>
              <a:rPr lang="es-C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Western Australia 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CO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Growers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Kalyx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Australia)</a:t>
            </a:r>
          </a:p>
          <a:p>
            <a:pPr marL="0" indent="0">
              <a:buNone/>
            </a:pPr>
            <a:r>
              <a:rPr lang="es-C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				</a:t>
            </a:r>
            <a:r>
              <a:rPr lang="es-CO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es-C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Queensland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CO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Queensland)</a:t>
            </a:r>
          </a:p>
          <a:p>
            <a:pPr marL="0" indent="0">
              <a:buNone/>
            </a:pPr>
            <a:r>
              <a:rPr lang="es-C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TOMATO				</a:t>
            </a:r>
            <a:r>
              <a:rPr lang="es-CO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&gt;20% (No N)</a:t>
            </a:r>
            <a:r>
              <a:rPr lang="es-C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Colombia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CO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Didesagro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SUGAR CANE			</a:t>
            </a:r>
            <a:r>
              <a:rPr kumimoji="0" lang="es-CO" sz="1600" b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33%</a:t>
            </a:r>
            <a:r>
              <a:rPr kumimoji="0" lang="es-CO" sz="1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s-C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Queensland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CO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Tully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LTD)</a:t>
            </a:r>
            <a:endParaRPr kumimoji="0" lang="es-CO" sz="16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AVOCADO			</a:t>
            </a:r>
            <a:r>
              <a:rPr kumimoji="0" lang="es-CO" sz="1600" b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&gt;30%</a:t>
            </a:r>
            <a:r>
              <a:rPr kumimoji="0" lang="es-CO" sz="1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Queensland</a:t>
            </a:r>
            <a:r>
              <a:rPr kumimoji="0" lang="es-CO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s-CO" sz="1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Grower</a:t>
            </a:r>
            <a:r>
              <a:rPr kumimoji="0" lang="es-CO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CAPSICUM			</a:t>
            </a:r>
            <a:r>
              <a:rPr kumimoji="0" lang="es-CO" sz="1600" b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&gt;25%</a:t>
            </a:r>
            <a:r>
              <a:rPr kumimoji="0" lang="es-CO" sz="1600" b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s-CO" sz="1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Queensland</a:t>
            </a:r>
            <a:r>
              <a:rPr kumimoji="0" lang="es-CO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s-CO" sz="1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Kalyx</a:t>
            </a:r>
            <a:r>
              <a:rPr kumimoji="0" lang="es-CO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Australia)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s-C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GRAPES				</a:t>
            </a:r>
            <a:r>
              <a:rPr lang="es-CO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&gt;25%</a:t>
            </a:r>
            <a:r>
              <a:rPr lang="es-C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Tasmania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CO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Grower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s-CO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Lee’s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Orchards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2097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207B9-2CB4-211B-B4F9-A6C853E08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78F534-DCA2-45CC-DC31-C5591033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MaxSil’s</a:t>
            </a:r>
            <a: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  <a:t> Addressable Markets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9F35DA-E789-5114-DE5B-EE77DAE4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6EB0-EAE1-4CA1-886F-56A73459F96F}" type="slidenum">
              <a:rPr lang="en-AU" smtClean="0"/>
              <a:pPr/>
              <a:t>9</a:t>
            </a:fld>
            <a:endParaRPr lang="en-AU" dirty="0"/>
          </a:p>
        </p:txBody>
      </p:sp>
      <p:pic>
        <p:nvPicPr>
          <p:cNvPr id="6" name="Content Placeholder 5" descr="A wide view of a field&#10;&#10;AI-generated content may be incorrect.">
            <a:extLst>
              <a:ext uri="{FF2B5EF4-FFF2-40B4-BE49-F238E27FC236}">
                <a16:creationId xmlns:a16="http://schemas.microsoft.com/office/drawing/2014/main" id="{11E0A886-CA0A-ED2D-66B7-03D204E88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9911" y="1162050"/>
            <a:ext cx="10654712" cy="5146675"/>
          </a:xfr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0598B54-6256-E8D0-4476-FD3966B44F5D}"/>
              </a:ext>
            </a:extLst>
          </p:cNvPr>
          <p:cNvSpPr txBox="1">
            <a:spLocks/>
          </p:cNvSpPr>
          <p:nvPr/>
        </p:nvSpPr>
        <p:spPr>
          <a:xfrm>
            <a:off x="949911" y="1162049"/>
            <a:ext cx="10654712" cy="51466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A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A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BILLION HECTARES OF CROPLANDS</a:t>
            </a:r>
          </a:p>
          <a:p>
            <a:pPr algn="ctr">
              <a:lnSpc>
                <a:spcPct val="100000"/>
              </a:lnSpc>
            </a:pPr>
            <a:r>
              <a:rPr lang="en-A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BILLION HECTARES OF HOSTILE SOILS</a:t>
            </a:r>
          </a:p>
          <a:p>
            <a:pPr algn="ctr"/>
            <a:endParaRPr lang="en-A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729687"/>
      </p:ext>
    </p:extLst>
  </p:cSld>
  <p:clrMapOvr>
    <a:masterClrMapping/>
  </p:clrMapOvr>
</p:sld>
</file>

<file path=ppt/theme/theme1.xml><?xml version="1.0" encoding="utf-8"?>
<a:theme xmlns:a="http://schemas.openxmlformats.org/drawingml/2006/main" name="E7 Theme">
  <a:themeElements>
    <a:clrScheme name="Maxsil Colours">
      <a:dk1>
        <a:srgbClr val="181A18"/>
      </a:dk1>
      <a:lt1>
        <a:sysClr val="window" lastClr="FFFFFF"/>
      </a:lt1>
      <a:dk2>
        <a:srgbClr val="420900"/>
      </a:dk2>
      <a:lt2>
        <a:srgbClr val="C5C6C5"/>
      </a:lt2>
      <a:accent1>
        <a:srgbClr val="054203"/>
      </a:accent1>
      <a:accent2>
        <a:srgbClr val="0C8F07"/>
      </a:accent2>
      <a:accent3>
        <a:srgbClr val="48C244"/>
      </a:accent3>
      <a:accent4>
        <a:srgbClr val="BF2515"/>
      </a:accent4>
      <a:accent5>
        <a:srgbClr val="535352"/>
      </a:accent5>
      <a:accent6>
        <a:srgbClr val="8C8C8B"/>
      </a:accent6>
      <a:hlink>
        <a:srgbClr val="C8633E"/>
      </a:hlink>
      <a:folHlink>
        <a:srgbClr val="89A3A8"/>
      </a:folHlink>
    </a:clrScheme>
    <a:fontScheme name="Maxsil Fonts">
      <a:majorFont>
        <a:latin typeface="Exo Semi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xl_Presentation Template Src 02.potx" id="{C7688572-608C-4337-AD21-5F0EE722DD3F}" vid="{31CC786F-60A4-4572-B39E-A96EBEC9D2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7128</TotalTime>
  <Words>865</Words>
  <Application>Microsoft Office PowerPoint</Application>
  <PresentationFormat>Widescreen</PresentationFormat>
  <Paragraphs>111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Exo 2</vt:lpstr>
      <vt:lpstr>Exo SemiBold</vt:lpstr>
      <vt:lpstr>Arial</vt:lpstr>
      <vt:lpstr>Calibri</vt:lpstr>
      <vt:lpstr>Helvetica</vt:lpstr>
      <vt:lpstr>Times New Roman</vt:lpstr>
      <vt:lpstr>E7 Theme</vt:lpstr>
      <vt:lpstr>Turns Glass to Gold</vt:lpstr>
      <vt:lpstr>Glass = High Levels of Amorphous Silica  Amorphous Silica Forms Plant Available Silica</vt:lpstr>
      <vt:lpstr>The Power of Plant Available Silica (SiOH4) or “PAS”</vt:lpstr>
      <vt:lpstr>A Crisis of Land and Waste</vt:lpstr>
      <vt:lpstr>What make MaxSilTM Different?</vt:lpstr>
      <vt:lpstr>Real World Results</vt:lpstr>
      <vt:lpstr>Soil Profile of the Crop shown on the Previous Slide</vt:lpstr>
      <vt:lpstr>10 Years of Validated Results – A Small Sample</vt:lpstr>
      <vt:lpstr>MaxSil’s Addressable Markets</vt:lpstr>
      <vt:lpstr>MaxSil’s Manufacturing Plant</vt:lpstr>
      <vt:lpstr>Distribution</vt:lpstr>
      <vt:lpstr>MaxSil’s Global Readiness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Abir Tarafdar</dc:creator>
  <cp:lastModifiedBy>David Archer</cp:lastModifiedBy>
  <cp:revision>169</cp:revision>
  <cp:lastPrinted>2025-07-09T08:24:01Z</cp:lastPrinted>
  <dcterms:created xsi:type="dcterms:W3CDTF">2021-09-17T04:56:08Z</dcterms:created>
  <dcterms:modified xsi:type="dcterms:W3CDTF">2025-07-15T01:12:46Z</dcterms:modified>
</cp:coreProperties>
</file>