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1163" r:id="rId2"/>
    <p:sldId id="1161" r:id="rId3"/>
    <p:sldId id="1165" r:id="rId4"/>
    <p:sldId id="277" r:id="rId5"/>
    <p:sldId id="1152" r:id="rId6"/>
    <p:sldId id="1149" r:id="rId7"/>
    <p:sldId id="1158" r:id="rId8"/>
    <p:sldId id="288" r:id="rId9"/>
    <p:sldId id="11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#1">
  <dgm:title val=""/>
  <dgm:desc val=""/>
  <dgm:catLst>
    <dgm:cat type="accent6" pri="11500"/>
  </dgm:catLst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#1">
  <dgm:title val=""/>
  <dgm:desc val=""/>
  <dgm:catLst>
    <dgm:cat type="accent6" pri="11300"/>
  </dgm:catLst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9B85DE-F554-4324-8220-B84CF3D065B6}" type="doc">
      <dgm:prSet loTypeId="urn:microsoft.com/office/officeart/2005/8/layout/lProcess2" loCatId="relationship" qsTypeId="urn:microsoft.com/office/officeart/2005/8/quickstyle/simple3#1" qsCatId="simple" csTypeId="urn:microsoft.com/office/officeart/2005/8/colors/accent6_5#1" csCatId="accent6" phldr="1"/>
      <dgm:spPr/>
      <dgm:t>
        <a:bodyPr/>
        <a:lstStyle/>
        <a:p>
          <a:endParaRPr lang="en-US"/>
        </a:p>
      </dgm:t>
    </dgm:pt>
    <dgm:pt modelId="{45055FFD-F8B0-45FB-8A89-D943AB23EDFB}">
      <dgm:prSet phldrT="[Text]"/>
      <dgm:spPr>
        <a:noFill/>
        <a:ln w="38100">
          <a:solidFill>
            <a:srgbClr val="008000"/>
          </a:solidFill>
        </a:ln>
      </dgm:spPr>
      <dgm:t>
        <a:bodyPr/>
        <a:lstStyle/>
        <a:p>
          <a:r>
            <a:rPr lang="en-US" dirty="0"/>
            <a:t> </a:t>
          </a:r>
        </a:p>
      </dgm:t>
    </dgm:pt>
    <dgm:pt modelId="{1B93E79A-BF3A-4560-B216-E80FC6BCFB1F}" type="parTrans" cxnId="{1526C13A-ECB9-4C89-80C5-2296D3AFE0A3}">
      <dgm:prSet/>
      <dgm:spPr/>
      <dgm:t>
        <a:bodyPr/>
        <a:lstStyle/>
        <a:p>
          <a:endParaRPr lang="en-US"/>
        </a:p>
      </dgm:t>
    </dgm:pt>
    <dgm:pt modelId="{ED54D0FD-ACDE-47D5-B6FE-30ADC89BC379}" type="sibTrans" cxnId="{1526C13A-ECB9-4C89-80C5-2296D3AFE0A3}">
      <dgm:prSet/>
      <dgm:spPr/>
      <dgm:t>
        <a:bodyPr/>
        <a:lstStyle/>
        <a:p>
          <a:endParaRPr lang="en-US"/>
        </a:p>
      </dgm:t>
    </dgm:pt>
    <dgm:pt modelId="{20002205-AB7A-4FFB-9254-8F8DC450ED0B}">
      <dgm:prSet phldrT="[Text]"/>
      <dgm:spPr>
        <a:noFill/>
        <a:ln w="38100">
          <a:solidFill>
            <a:srgbClr val="008000"/>
          </a:solidFill>
        </a:ln>
      </dgm:spPr>
      <dgm:t>
        <a:bodyPr/>
        <a:lstStyle/>
        <a:p>
          <a:endParaRPr lang="en-US" dirty="0"/>
        </a:p>
      </dgm:t>
    </dgm:pt>
    <dgm:pt modelId="{773DAFAA-B2B9-4B39-9244-AD00FC52CD75}" type="parTrans" cxnId="{2969C320-01FA-4EE5-8D52-66E779E1A26F}">
      <dgm:prSet/>
      <dgm:spPr/>
      <dgm:t>
        <a:bodyPr/>
        <a:lstStyle/>
        <a:p>
          <a:endParaRPr lang="en-US"/>
        </a:p>
      </dgm:t>
    </dgm:pt>
    <dgm:pt modelId="{9A889630-6CCC-4006-8622-9745049E08AF}" type="sibTrans" cxnId="{2969C320-01FA-4EE5-8D52-66E779E1A26F}">
      <dgm:prSet/>
      <dgm:spPr/>
      <dgm:t>
        <a:bodyPr/>
        <a:lstStyle/>
        <a:p>
          <a:endParaRPr lang="en-US"/>
        </a:p>
      </dgm:t>
    </dgm:pt>
    <dgm:pt modelId="{3E8397B4-9F9F-4661-A0D4-F98ADD8FDEB3}">
      <dgm:prSet phldrT="[Text]"/>
      <dgm:spPr>
        <a:noFill/>
        <a:ln w="38100">
          <a:solidFill>
            <a:srgbClr val="008000"/>
          </a:solidFill>
        </a:ln>
      </dgm:spPr>
      <dgm:t>
        <a:bodyPr/>
        <a:lstStyle/>
        <a:p>
          <a:endParaRPr lang="en-US" dirty="0"/>
        </a:p>
      </dgm:t>
    </dgm:pt>
    <dgm:pt modelId="{31CE79B1-FADB-467C-8FB7-490CAFBB2D51}" type="parTrans" cxnId="{73BD78FF-F16E-41BF-917D-B7890DE75D60}">
      <dgm:prSet/>
      <dgm:spPr/>
      <dgm:t>
        <a:bodyPr/>
        <a:lstStyle/>
        <a:p>
          <a:endParaRPr lang="en-US"/>
        </a:p>
      </dgm:t>
    </dgm:pt>
    <dgm:pt modelId="{3306DDA1-A2EF-4D43-961C-1EB4C8F4D632}" type="sibTrans" cxnId="{73BD78FF-F16E-41BF-917D-B7890DE75D60}">
      <dgm:prSet/>
      <dgm:spPr/>
      <dgm:t>
        <a:bodyPr/>
        <a:lstStyle/>
        <a:p>
          <a:endParaRPr lang="en-US"/>
        </a:p>
      </dgm:t>
    </dgm:pt>
    <dgm:pt modelId="{33C8F8C5-544C-4B38-9EF5-711E48B5FB96}">
      <dgm:prSet phldrT="[Text]"/>
      <dgm:spPr>
        <a:noFill/>
        <a:ln w="38100">
          <a:solidFill>
            <a:srgbClr val="008000"/>
          </a:solidFill>
        </a:ln>
      </dgm:spPr>
      <dgm:t>
        <a:bodyPr/>
        <a:lstStyle/>
        <a:p>
          <a:endParaRPr lang="en-US" dirty="0"/>
        </a:p>
      </dgm:t>
    </dgm:pt>
    <dgm:pt modelId="{32C97638-8377-40F7-A68C-47B6437F590F}" type="parTrans" cxnId="{AFDE7053-371A-400E-B130-D9FB9384753F}">
      <dgm:prSet/>
      <dgm:spPr/>
      <dgm:t>
        <a:bodyPr/>
        <a:lstStyle/>
        <a:p>
          <a:endParaRPr lang="en-US"/>
        </a:p>
      </dgm:t>
    </dgm:pt>
    <dgm:pt modelId="{65FBCDD8-57E4-47B1-ADCD-EA18AD867DF4}" type="sibTrans" cxnId="{AFDE7053-371A-400E-B130-D9FB9384753F}">
      <dgm:prSet/>
      <dgm:spPr/>
      <dgm:t>
        <a:bodyPr/>
        <a:lstStyle/>
        <a:p>
          <a:endParaRPr lang="en-US"/>
        </a:p>
      </dgm:t>
    </dgm:pt>
    <dgm:pt modelId="{918F909D-AE5B-4251-997E-38F4A21EEC4E}" type="pres">
      <dgm:prSet presAssocID="{B69B85DE-F554-4324-8220-B84CF3D065B6}" presName="theList" presStyleCnt="0">
        <dgm:presLayoutVars>
          <dgm:dir/>
          <dgm:animLvl val="lvl"/>
          <dgm:resizeHandles val="exact"/>
        </dgm:presLayoutVars>
      </dgm:prSet>
      <dgm:spPr/>
    </dgm:pt>
    <dgm:pt modelId="{A0AF2E97-BBE9-428A-8572-5A138CFFB5E1}" type="pres">
      <dgm:prSet presAssocID="{45055FFD-F8B0-45FB-8A89-D943AB23EDFB}" presName="compNode" presStyleCnt="0"/>
      <dgm:spPr/>
    </dgm:pt>
    <dgm:pt modelId="{69DBBE17-2817-427C-BAD4-DF048680B9F1}" type="pres">
      <dgm:prSet presAssocID="{45055FFD-F8B0-45FB-8A89-D943AB23EDFB}" presName="aNode" presStyleLbl="bgShp" presStyleIdx="0" presStyleCnt="4"/>
      <dgm:spPr/>
    </dgm:pt>
    <dgm:pt modelId="{816869A7-4FF4-4383-8D1E-E5709342164E}" type="pres">
      <dgm:prSet presAssocID="{45055FFD-F8B0-45FB-8A89-D943AB23EDFB}" presName="textNode" presStyleLbl="bgShp" presStyleIdx="0" presStyleCnt="4"/>
      <dgm:spPr/>
    </dgm:pt>
    <dgm:pt modelId="{1D89FDAD-3DE6-418E-A2EA-08F06867A343}" type="pres">
      <dgm:prSet presAssocID="{45055FFD-F8B0-45FB-8A89-D943AB23EDFB}" presName="compChildNode" presStyleCnt="0"/>
      <dgm:spPr/>
    </dgm:pt>
    <dgm:pt modelId="{0A21269C-68EC-4F52-ADE4-BBBDF13325E7}" type="pres">
      <dgm:prSet presAssocID="{45055FFD-F8B0-45FB-8A89-D943AB23EDFB}" presName="theInnerList" presStyleCnt="0"/>
      <dgm:spPr/>
    </dgm:pt>
    <dgm:pt modelId="{91FAC5B6-B0D7-4869-BA7F-3E3529D077D2}" type="pres">
      <dgm:prSet presAssocID="{45055FFD-F8B0-45FB-8A89-D943AB23EDFB}" presName="aSpace" presStyleCnt="0"/>
      <dgm:spPr/>
    </dgm:pt>
    <dgm:pt modelId="{218D39B8-8FAC-4868-95DC-C50815A2EF59}" type="pres">
      <dgm:prSet presAssocID="{20002205-AB7A-4FFB-9254-8F8DC450ED0B}" presName="compNode" presStyleCnt="0"/>
      <dgm:spPr/>
    </dgm:pt>
    <dgm:pt modelId="{C911B9F5-18B8-40BA-A9B0-6729237FD610}" type="pres">
      <dgm:prSet presAssocID="{20002205-AB7A-4FFB-9254-8F8DC450ED0B}" presName="aNode" presStyleLbl="bgShp" presStyleIdx="1" presStyleCnt="4"/>
      <dgm:spPr/>
    </dgm:pt>
    <dgm:pt modelId="{1A3031D9-4F08-4C29-A8C4-357753FC0978}" type="pres">
      <dgm:prSet presAssocID="{20002205-AB7A-4FFB-9254-8F8DC450ED0B}" presName="textNode" presStyleLbl="bgShp" presStyleIdx="1" presStyleCnt="4"/>
      <dgm:spPr/>
    </dgm:pt>
    <dgm:pt modelId="{2F13F20C-0130-4AFE-AB0D-ED07005C5673}" type="pres">
      <dgm:prSet presAssocID="{20002205-AB7A-4FFB-9254-8F8DC450ED0B}" presName="compChildNode" presStyleCnt="0"/>
      <dgm:spPr/>
    </dgm:pt>
    <dgm:pt modelId="{2B170028-3E64-493F-86C4-FC772C27A331}" type="pres">
      <dgm:prSet presAssocID="{20002205-AB7A-4FFB-9254-8F8DC450ED0B}" presName="theInnerList" presStyleCnt="0"/>
      <dgm:spPr/>
    </dgm:pt>
    <dgm:pt modelId="{FE74A5EA-3BE4-44AD-B778-E2993733C588}" type="pres">
      <dgm:prSet presAssocID="{20002205-AB7A-4FFB-9254-8F8DC450ED0B}" presName="aSpace" presStyleCnt="0"/>
      <dgm:spPr/>
    </dgm:pt>
    <dgm:pt modelId="{41B95A5F-0919-4AA7-8438-FD814F44510A}" type="pres">
      <dgm:prSet presAssocID="{3E8397B4-9F9F-4661-A0D4-F98ADD8FDEB3}" presName="compNode" presStyleCnt="0"/>
      <dgm:spPr/>
    </dgm:pt>
    <dgm:pt modelId="{CCE3457C-EC9E-443E-BDF7-78A2CA77DDA2}" type="pres">
      <dgm:prSet presAssocID="{3E8397B4-9F9F-4661-A0D4-F98ADD8FDEB3}" presName="aNode" presStyleLbl="bgShp" presStyleIdx="2" presStyleCnt="4"/>
      <dgm:spPr/>
    </dgm:pt>
    <dgm:pt modelId="{724234CF-6904-49DA-BF9E-5436D1F13460}" type="pres">
      <dgm:prSet presAssocID="{3E8397B4-9F9F-4661-A0D4-F98ADD8FDEB3}" presName="textNode" presStyleLbl="bgShp" presStyleIdx="2" presStyleCnt="4"/>
      <dgm:spPr/>
    </dgm:pt>
    <dgm:pt modelId="{306D4408-3190-4AF6-B385-3FBE691ABFA0}" type="pres">
      <dgm:prSet presAssocID="{3E8397B4-9F9F-4661-A0D4-F98ADD8FDEB3}" presName="compChildNode" presStyleCnt="0"/>
      <dgm:spPr/>
    </dgm:pt>
    <dgm:pt modelId="{D3D8A0E5-9B78-45ED-98F0-85811B46350C}" type="pres">
      <dgm:prSet presAssocID="{3E8397B4-9F9F-4661-A0D4-F98ADD8FDEB3}" presName="theInnerList" presStyleCnt="0"/>
      <dgm:spPr/>
    </dgm:pt>
    <dgm:pt modelId="{68FF494E-C69A-4515-846F-42BF0885168B}" type="pres">
      <dgm:prSet presAssocID="{3E8397B4-9F9F-4661-A0D4-F98ADD8FDEB3}" presName="aSpace" presStyleCnt="0"/>
      <dgm:spPr/>
    </dgm:pt>
    <dgm:pt modelId="{59C0039D-5B23-4BBF-84A9-08B883B03AFF}" type="pres">
      <dgm:prSet presAssocID="{33C8F8C5-544C-4B38-9EF5-711E48B5FB96}" presName="compNode" presStyleCnt="0"/>
      <dgm:spPr/>
    </dgm:pt>
    <dgm:pt modelId="{3F430E77-0F51-4222-9449-E7BC6221C3E5}" type="pres">
      <dgm:prSet presAssocID="{33C8F8C5-544C-4B38-9EF5-711E48B5FB96}" presName="aNode" presStyleLbl="bgShp" presStyleIdx="3" presStyleCnt="4"/>
      <dgm:spPr/>
    </dgm:pt>
    <dgm:pt modelId="{CDCC88CC-D28A-4EE2-B5A7-FF13E007D547}" type="pres">
      <dgm:prSet presAssocID="{33C8F8C5-544C-4B38-9EF5-711E48B5FB96}" presName="textNode" presStyleLbl="bgShp" presStyleIdx="3" presStyleCnt="4"/>
      <dgm:spPr/>
    </dgm:pt>
    <dgm:pt modelId="{1B2816BD-53C0-4F2E-A647-B0A8805F9CBF}" type="pres">
      <dgm:prSet presAssocID="{33C8F8C5-544C-4B38-9EF5-711E48B5FB96}" presName="compChildNode" presStyleCnt="0"/>
      <dgm:spPr/>
    </dgm:pt>
    <dgm:pt modelId="{06934625-2D37-4AC4-A45E-7B76FADC46C8}" type="pres">
      <dgm:prSet presAssocID="{33C8F8C5-544C-4B38-9EF5-711E48B5FB96}" presName="theInnerList" presStyleCnt="0"/>
      <dgm:spPr/>
    </dgm:pt>
  </dgm:ptLst>
  <dgm:cxnLst>
    <dgm:cxn modelId="{A9176D1F-AE39-460A-9017-C295D059058A}" type="presOf" srcId="{20002205-AB7A-4FFB-9254-8F8DC450ED0B}" destId="{C911B9F5-18B8-40BA-A9B0-6729237FD610}" srcOrd="0" destOrd="0" presId="urn:microsoft.com/office/officeart/2005/8/layout/lProcess2"/>
    <dgm:cxn modelId="{2969C320-01FA-4EE5-8D52-66E779E1A26F}" srcId="{B69B85DE-F554-4324-8220-B84CF3D065B6}" destId="{20002205-AB7A-4FFB-9254-8F8DC450ED0B}" srcOrd="1" destOrd="0" parTransId="{773DAFAA-B2B9-4B39-9244-AD00FC52CD75}" sibTransId="{9A889630-6CCC-4006-8622-9745049E08AF}"/>
    <dgm:cxn modelId="{057A5023-2B66-45D6-A6F7-25D7245B2148}" type="presOf" srcId="{45055FFD-F8B0-45FB-8A89-D943AB23EDFB}" destId="{816869A7-4FF4-4383-8D1E-E5709342164E}" srcOrd="1" destOrd="0" presId="urn:microsoft.com/office/officeart/2005/8/layout/lProcess2"/>
    <dgm:cxn modelId="{33DF6D31-4136-4E26-BDF9-CD7A2182E7E5}" type="presOf" srcId="{33C8F8C5-544C-4B38-9EF5-711E48B5FB96}" destId="{CDCC88CC-D28A-4EE2-B5A7-FF13E007D547}" srcOrd="1" destOrd="0" presId="urn:microsoft.com/office/officeart/2005/8/layout/lProcess2"/>
    <dgm:cxn modelId="{1526C13A-ECB9-4C89-80C5-2296D3AFE0A3}" srcId="{B69B85DE-F554-4324-8220-B84CF3D065B6}" destId="{45055FFD-F8B0-45FB-8A89-D943AB23EDFB}" srcOrd="0" destOrd="0" parTransId="{1B93E79A-BF3A-4560-B216-E80FC6BCFB1F}" sibTransId="{ED54D0FD-ACDE-47D5-B6FE-30ADC89BC379}"/>
    <dgm:cxn modelId="{EB6FAD3C-95A1-429D-BA34-1A82DDBFF3AB}" type="presOf" srcId="{45055FFD-F8B0-45FB-8A89-D943AB23EDFB}" destId="{69DBBE17-2817-427C-BAD4-DF048680B9F1}" srcOrd="0" destOrd="0" presId="urn:microsoft.com/office/officeart/2005/8/layout/lProcess2"/>
    <dgm:cxn modelId="{02A20D64-3E89-4835-AEA4-5E2793080003}" type="presOf" srcId="{20002205-AB7A-4FFB-9254-8F8DC450ED0B}" destId="{1A3031D9-4F08-4C29-A8C4-357753FC0978}" srcOrd="1" destOrd="0" presId="urn:microsoft.com/office/officeart/2005/8/layout/lProcess2"/>
    <dgm:cxn modelId="{AFDE7053-371A-400E-B130-D9FB9384753F}" srcId="{B69B85DE-F554-4324-8220-B84CF3D065B6}" destId="{33C8F8C5-544C-4B38-9EF5-711E48B5FB96}" srcOrd="3" destOrd="0" parTransId="{32C97638-8377-40F7-A68C-47B6437F590F}" sibTransId="{65FBCDD8-57E4-47B1-ADCD-EA18AD867DF4}"/>
    <dgm:cxn modelId="{5E028CA3-A5C3-4B22-BBFF-39574746D7D3}" type="presOf" srcId="{3E8397B4-9F9F-4661-A0D4-F98ADD8FDEB3}" destId="{CCE3457C-EC9E-443E-BDF7-78A2CA77DDA2}" srcOrd="0" destOrd="0" presId="urn:microsoft.com/office/officeart/2005/8/layout/lProcess2"/>
    <dgm:cxn modelId="{2E2FBFB1-A9F6-4968-89D1-245B9A489864}" type="presOf" srcId="{3E8397B4-9F9F-4661-A0D4-F98ADD8FDEB3}" destId="{724234CF-6904-49DA-BF9E-5436D1F13460}" srcOrd="1" destOrd="0" presId="urn:microsoft.com/office/officeart/2005/8/layout/lProcess2"/>
    <dgm:cxn modelId="{7C033FB5-3001-4A2E-9CE0-40909AB62F06}" type="presOf" srcId="{B69B85DE-F554-4324-8220-B84CF3D065B6}" destId="{918F909D-AE5B-4251-997E-38F4A21EEC4E}" srcOrd="0" destOrd="0" presId="urn:microsoft.com/office/officeart/2005/8/layout/lProcess2"/>
    <dgm:cxn modelId="{FF14B6FB-932E-41C7-A6F3-75957A959617}" type="presOf" srcId="{33C8F8C5-544C-4B38-9EF5-711E48B5FB96}" destId="{3F430E77-0F51-4222-9449-E7BC6221C3E5}" srcOrd="0" destOrd="0" presId="urn:microsoft.com/office/officeart/2005/8/layout/lProcess2"/>
    <dgm:cxn modelId="{73BD78FF-F16E-41BF-917D-B7890DE75D60}" srcId="{B69B85DE-F554-4324-8220-B84CF3D065B6}" destId="{3E8397B4-9F9F-4661-A0D4-F98ADD8FDEB3}" srcOrd="2" destOrd="0" parTransId="{31CE79B1-FADB-467C-8FB7-490CAFBB2D51}" sibTransId="{3306DDA1-A2EF-4D43-961C-1EB4C8F4D632}"/>
    <dgm:cxn modelId="{ABD6A3B3-26B3-421F-A20F-E9C19394BFDF}" type="presParOf" srcId="{918F909D-AE5B-4251-997E-38F4A21EEC4E}" destId="{A0AF2E97-BBE9-428A-8572-5A138CFFB5E1}" srcOrd="0" destOrd="0" presId="urn:microsoft.com/office/officeart/2005/8/layout/lProcess2"/>
    <dgm:cxn modelId="{17192826-6DF6-4B6F-ACAE-195880EFBF1F}" type="presParOf" srcId="{A0AF2E97-BBE9-428A-8572-5A138CFFB5E1}" destId="{69DBBE17-2817-427C-BAD4-DF048680B9F1}" srcOrd="0" destOrd="0" presId="urn:microsoft.com/office/officeart/2005/8/layout/lProcess2"/>
    <dgm:cxn modelId="{767D48EB-09CA-4FB7-9561-0C433E6FED98}" type="presParOf" srcId="{A0AF2E97-BBE9-428A-8572-5A138CFFB5E1}" destId="{816869A7-4FF4-4383-8D1E-E5709342164E}" srcOrd="1" destOrd="0" presId="urn:microsoft.com/office/officeart/2005/8/layout/lProcess2"/>
    <dgm:cxn modelId="{BD46AC39-1DA3-409C-B10D-99478D5CE04F}" type="presParOf" srcId="{A0AF2E97-BBE9-428A-8572-5A138CFFB5E1}" destId="{1D89FDAD-3DE6-418E-A2EA-08F06867A343}" srcOrd="2" destOrd="0" presId="urn:microsoft.com/office/officeart/2005/8/layout/lProcess2"/>
    <dgm:cxn modelId="{8D953F90-02AD-4928-9779-6695228B327A}" type="presParOf" srcId="{1D89FDAD-3DE6-418E-A2EA-08F06867A343}" destId="{0A21269C-68EC-4F52-ADE4-BBBDF13325E7}" srcOrd="0" destOrd="0" presId="urn:microsoft.com/office/officeart/2005/8/layout/lProcess2"/>
    <dgm:cxn modelId="{CAD1FE84-B744-4FF4-95AE-66F47EE18C54}" type="presParOf" srcId="{918F909D-AE5B-4251-997E-38F4A21EEC4E}" destId="{91FAC5B6-B0D7-4869-BA7F-3E3529D077D2}" srcOrd="1" destOrd="0" presId="urn:microsoft.com/office/officeart/2005/8/layout/lProcess2"/>
    <dgm:cxn modelId="{9B63035D-77CB-466B-8553-4D5B5C3DE800}" type="presParOf" srcId="{918F909D-AE5B-4251-997E-38F4A21EEC4E}" destId="{218D39B8-8FAC-4868-95DC-C50815A2EF59}" srcOrd="2" destOrd="0" presId="urn:microsoft.com/office/officeart/2005/8/layout/lProcess2"/>
    <dgm:cxn modelId="{0D76A6B9-336A-4313-B452-B9DDB1CC196B}" type="presParOf" srcId="{218D39B8-8FAC-4868-95DC-C50815A2EF59}" destId="{C911B9F5-18B8-40BA-A9B0-6729237FD610}" srcOrd="0" destOrd="0" presId="urn:microsoft.com/office/officeart/2005/8/layout/lProcess2"/>
    <dgm:cxn modelId="{1427559B-F8BE-4DEA-9BD1-06E75792ED2F}" type="presParOf" srcId="{218D39B8-8FAC-4868-95DC-C50815A2EF59}" destId="{1A3031D9-4F08-4C29-A8C4-357753FC0978}" srcOrd="1" destOrd="0" presId="urn:microsoft.com/office/officeart/2005/8/layout/lProcess2"/>
    <dgm:cxn modelId="{BC2B44E6-6B34-4C23-A1E5-85941ECB3467}" type="presParOf" srcId="{218D39B8-8FAC-4868-95DC-C50815A2EF59}" destId="{2F13F20C-0130-4AFE-AB0D-ED07005C5673}" srcOrd="2" destOrd="0" presId="urn:microsoft.com/office/officeart/2005/8/layout/lProcess2"/>
    <dgm:cxn modelId="{F0E27C4F-6E6E-4904-B9D9-894A575A0D40}" type="presParOf" srcId="{2F13F20C-0130-4AFE-AB0D-ED07005C5673}" destId="{2B170028-3E64-493F-86C4-FC772C27A331}" srcOrd="0" destOrd="0" presId="urn:microsoft.com/office/officeart/2005/8/layout/lProcess2"/>
    <dgm:cxn modelId="{0DB67450-B476-43AB-84B2-56A821FB2757}" type="presParOf" srcId="{918F909D-AE5B-4251-997E-38F4A21EEC4E}" destId="{FE74A5EA-3BE4-44AD-B778-E2993733C588}" srcOrd="3" destOrd="0" presId="urn:microsoft.com/office/officeart/2005/8/layout/lProcess2"/>
    <dgm:cxn modelId="{1A880EF1-7054-4391-9AB3-A8976D7FE7D4}" type="presParOf" srcId="{918F909D-AE5B-4251-997E-38F4A21EEC4E}" destId="{41B95A5F-0919-4AA7-8438-FD814F44510A}" srcOrd="4" destOrd="0" presId="urn:microsoft.com/office/officeart/2005/8/layout/lProcess2"/>
    <dgm:cxn modelId="{CACF23F8-2932-477E-B249-DCE8062CDBA4}" type="presParOf" srcId="{41B95A5F-0919-4AA7-8438-FD814F44510A}" destId="{CCE3457C-EC9E-443E-BDF7-78A2CA77DDA2}" srcOrd="0" destOrd="0" presId="urn:microsoft.com/office/officeart/2005/8/layout/lProcess2"/>
    <dgm:cxn modelId="{435F6F1C-132D-42E1-9020-8D258DB64F97}" type="presParOf" srcId="{41B95A5F-0919-4AA7-8438-FD814F44510A}" destId="{724234CF-6904-49DA-BF9E-5436D1F13460}" srcOrd="1" destOrd="0" presId="urn:microsoft.com/office/officeart/2005/8/layout/lProcess2"/>
    <dgm:cxn modelId="{12589FE6-3116-4D6C-B164-F0EDA747241B}" type="presParOf" srcId="{41B95A5F-0919-4AA7-8438-FD814F44510A}" destId="{306D4408-3190-4AF6-B385-3FBE691ABFA0}" srcOrd="2" destOrd="0" presId="urn:microsoft.com/office/officeart/2005/8/layout/lProcess2"/>
    <dgm:cxn modelId="{6CC250A3-AC09-4136-B5E5-924AA6769163}" type="presParOf" srcId="{306D4408-3190-4AF6-B385-3FBE691ABFA0}" destId="{D3D8A0E5-9B78-45ED-98F0-85811B46350C}" srcOrd="0" destOrd="0" presId="urn:microsoft.com/office/officeart/2005/8/layout/lProcess2"/>
    <dgm:cxn modelId="{ACA4D4F4-C509-4AD6-A5C0-EB2ADF30CF4B}" type="presParOf" srcId="{918F909D-AE5B-4251-997E-38F4A21EEC4E}" destId="{68FF494E-C69A-4515-846F-42BF0885168B}" srcOrd="5" destOrd="0" presId="urn:microsoft.com/office/officeart/2005/8/layout/lProcess2"/>
    <dgm:cxn modelId="{10A93B54-32BE-4B47-AC0A-D9D4A2387B55}" type="presParOf" srcId="{918F909D-AE5B-4251-997E-38F4A21EEC4E}" destId="{59C0039D-5B23-4BBF-84A9-08B883B03AFF}" srcOrd="6" destOrd="0" presId="urn:microsoft.com/office/officeart/2005/8/layout/lProcess2"/>
    <dgm:cxn modelId="{9FB30701-CD9F-4BDA-ACF8-75193A3FCCCE}" type="presParOf" srcId="{59C0039D-5B23-4BBF-84A9-08B883B03AFF}" destId="{3F430E77-0F51-4222-9449-E7BC6221C3E5}" srcOrd="0" destOrd="0" presId="urn:microsoft.com/office/officeart/2005/8/layout/lProcess2"/>
    <dgm:cxn modelId="{738D8FEE-6A2C-40A5-A52A-24797AE4D31C}" type="presParOf" srcId="{59C0039D-5B23-4BBF-84A9-08B883B03AFF}" destId="{CDCC88CC-D28A-4EE2-B5A7-FF13E007D547}" srcOrd="1" destOrd="0" presId="urn:microsoft.com/office/officeart/2005/8/layout/lProcess2"/>
    <dgm:cxn modelId="{FA6AC88B-D626-49A7-9873-0B6311DC120D}" type="presParOf" srcId="{59C0039D-5B23-4BBF-84A9-08B883B03AFF}" destId="{1B2816BD-53C0-4F2E-A647-B0A8805F9CBF}" srcOrd="2" destOrd="0" presId="urn:microsoft.com/office/officeart/2005/8/layout/lProcess2"/>
    <dgm:cxn modelId="{D29BD38C-C3EA-4147-BF67-49C66657E97C}" type="presParOf" srcId="{1B2816BD-53C0-4F2E-A647-B0A8805F9CBF}" destId="{06934625-2D37-4AC4-A45E-7B76FADC46C8}" srcOrd="0" destOrd="0" presId="urn:microsoft.com/office/officeart/2005/8/layout/lProcess2"/>
  </dgm:cxnLst>
  <dgm:bg/>
  <dgm:whole>
    <a:ln w="38100"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8C5E49-C03A-4852-860A-36C82CB96DCF}" type="doc">
      <dgm:prSet loTypeId="urn:microsoft.com/office/officeart/2005/8/layout/lProcess3#1" loCatId="process" qsTypeId="urn:microsoft.com/office/officeart/2005/8/quickstyle/simple2#1" qsCatId="simple" csTypeId="urn:microsoft.com/office/officeart/2005/8/colors/accent6_3#1" csCatId="accent6" phldr="1"/>
      <dgm:spPr/>
      <dgm:t>
        <a:bodyPr/>
        <a:lstStyle/>
        <a:p>
          <a:endParaRPr lang="en-US"/>
        </a:p>
      </dgm:t>
    </dgm:pt>
    <dgm:pt modelId="{B4444309-CA0B-4483-997E-1E1C52CC817F}">
      <dgm:prSet phldrT="[Text]" custT="1"/>
      <dgm:spPr>
        <a:noFill/>
      </dgm:spPr>
      <dgm:t>
        <a:bodyPr/>
        <a:lstStyle/>
        <a:p>
          <a:endParaRPr lang="en-US" sz="2000" b="1" dirty="0"/>
        </a:p>
      </dgm:t>
    </dgm:pt>
    <dgm:pt modelId="{CF45CD6F-DC7B-4250-AE83-8FC4C87EC123}" type="parTrans" cxnId="{DEE0EA86-7566-483A-BD18-D3AEF9F3EEF1}">
      <dgm:prSet/>
      <dgm:spPr/>
      <dgm:t>
        <a:bodyPr/>
        <a:lstStyle/>
        <a:p>
          <a:endParaRPr lang="en-US"/>
        </a:p>
      </dgm:t>
    </dgm:pt>
    <dgm:pt modelId="{0ACE1628-1AA3-435F-88C5-A6D45FCD35F6}" type="sibTrans" cxnId="{DEE0EA86-7566-483A-BD18-D3AEF9F3EEF1}">
      <dgm:prSet/>
      <dgm:spPr/>
      <dgm:t>
        <a:bodyPr/>
        <a:lstStyle/>
        <a:p>
          <a:endParaRPr lang="en-US"/>
        </a:p>
      </dgm:t>
    </dgm:pt>
    <dgm:pt modelId="{F0CB16D6-58F4-4A36-8C07-F1ABCC4B8A45}">
      <dgm:prSet phldrT="[Text]" phldr="0" custT="1"/>
      <dgm:spPr>
        <a:solidFill>
          <a:srgbClr val="649B3F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b="1">
              <a:solidFill>
                <a:schemeClr val="bg1"/>
              </a:solidFill>
            </a:rPr>
            <a:t>CALIBER </a:t>
          </a:r>
          <a:endParaRPr lang="en-US" sz="1800" b="1" dirty="0">
            <a:solidFill>
              <a:schemeClr val="bg1"/>
            </a:solidFill>
          </a:endParaRPr>
        </a:p>
      </dgm:t>
    </dgm:pt>
    <dgm:pt modelId="{3B465689-55FB-4612-9747-764CE70E93C0}" type="parTrans" cxnId="{F9BCD56B-179C-484F-A5CD-FBFF155A46B2}">
      <dgm:prSet/>
      <dgm:spPr/>
      <dgm:t>
        <a:bodyPr/>
        <a:lstStyle/>
        <a:p>
          <a:endParaRPr lang="en-US" sz="2000" b="1"/>
        </a:p>
      </dgm:t>
    </dgm:pt>
    <dgm:pt modelId="{8773F6F4-1EC2-46EA-AFE5-8191A22CD0B0}" type="sibTrans" cxnId="{F9BCD56B-179C-484F-A5CD-FBFF155A46B2}">
      <dgm:prSet/>
      <dgm:spPr/>
      <dgm:t>
        <a:bodyPr/>
        <a:lstStyle/>
        <a:p>
          <a:endParaRPr lang="en-US" sz="2000" b="1"/>
        </a:p>
      </dgm:t>
    </dgm:pt>
    <dgm:pt modelId="{2702D051-40CE-43AF-81B7-4E7221BF95E3}">
      <dgm:prSet phldrT="[Text]" phldr="0"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dirty="0"/>
            <a:t>10+ years of experience &amp; expertise</a:t>
          </a:r>
        </a:p>
      </dgm:t>
    </dgm:pt>
    <dgm:pt modelId="{A6CCB3A8-68A9-4877-8FB3-BF4AE7B91A13}" type="parTrans" cxnId="{E265E4A7-0173-48B7-A337-7116CFDA1D70}">
      <dgm:prSet/>
      <dgm:spPr/>
      <dgm:t>
        <a:bodyPr/>
        <a:lstStyle/>
        <a:p>
          <a:endParaRPr lang="en-US" sz="2000" b="1"/>
        </a:p>
      </dgm:t>
    </dgm:pt>
    <dgm:pt modelId="{F134419F-55AC-4069-BB3D-70D76B0EECE3}" type="sibTrans" cxnId="{E265E4A7-0173-48B7-A337-7116CFDA1D70}">
      <dgm:prSet/>
      <dgm:spPr/>
      <dgm:t>
        <a:bodyPr/>
        <a:lstStyle/>
        <a:p>
          <a:endParaRPr lang="en-US" sz="2000" b="1"/>
        </a:p>
      </dgm:t>
    </dgm:pt>
    <dgm:pt modelId="{7CC52B19-637F-49FE-875E-15226620D065}">
      <dgm:prSet phldrT="[Text]" phldr="0" custT="1"/>
      <dgm:spPr>
        <a:solidFill>
          <a:srgbClr val="649B3F">
            <a:alpha val="89804"/>
          </a:srgbClr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b="1">
              <a:solidFill>
                <a:schemeClr val="bg1"/>
              </a:solidFill>
            </a:rPr>
            <a:t>PASSION</a:t>
          </a:r>
          <a:endParaRPr lang="en-US" sz="2000" b="1" dirty="0">
            <a:solidFill>
              <a:schemeClr val="bg1"/>
            </a:solidFill>
          </a:endParaRPr>
        </a:p>
      </dgm:t>
    </dgm:pt>
    <dgm:pt modelId="{4F259EDC-BD8E-4802-9C35-6D848EAE1133}" type="parTrans" cxnId="{D8A74322-05A7-43F2-906F-784561FFC18D}">
      <dgm:prSet/>
      <dgm:spPr/>
      <dgm:t>
        <a:bodyPr/>
        <a:lstStyle/>
        <a:p>
          <a:endParaRPr lang="en-US"/>
        </a:p>
      </dgm:t>
    </dgm:pt>
    <dgm:pt modelId="{1B64169B-9A5C-4781-89AC-D7EEA8A2AA8D}" type="sibTrans" cxnId="{D8A74322-05A7-43F2-906F-784561FFC18D}">
      <dgm:prSet/>
      <dgm:spPr/>
      <dgm:t>
        <a:bodyPr/>
        <a:lstStyle/>
        <a:p>
          <a:endParaRPr lang="en-US"/>
        </a:p>
      </dgm:t>
    </dgm:pt>
    <dgm:pt modelId="{BF7F62F2-EC2E-4AD3-A357-56D5E150AAE3}">
      <dgm:prSet phldrT="[Text]" phldr="0"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dirty="0"/>
            <a:t>Farmer oriented</a:t>
          </a:r>
        </a:p>
      </dgm:t>
    </dgm:pt>
    <dgm:pt modelId="{F548B4F5-7EC0-453B-B553-64AC77E509EE}" type="parTrans" cxnId="{152782B4-B086-4461-8349-AE2C92CAEA0F}">
      <dgm:prSet/>
      <dgm:spPr/>
      <dgm:t>
        <a:bodyPr/>
        <a:lstStyle/>
        <a:p>
          <a:endParaRPr lang="en-US"/>
        </a:p>
      </dgm:t>
    </dgm:pt>
    <dgm:pt modelId="{7A9CF290-5575-43D9-8D33-1E204696B5B5}" type="sibTrans" cxnId="{152782B4-B086-4461-8349-AE2C92CAEA0F}">
      <dgm:prSet/>
      <dgm:spPr/>
      <dgm:t>
        <a:bodyPr/>
        <a:lstStyle/>
        <a:p>
          <a:endParaRPr lang="en-US"/>
        </a:p>
      </dgm:t>
    </dgm:pt>
    <dgm:pt modelId="{E3DBE647-CDAE-4A9A-A504-E8FE40270A0A}">
      <dgm:prSet phldrT="[Text]" phldr="0" custT="1"/>
      <dgm:spPr>
        <a:solidFill>
          <a:srgbClr val="649B3F">
            <a:alpha val="90000"/>
          </a:srgbClr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b="1">
              <a:solidFill>
                <a:schemeClr val="bg1"/>
              </a:solidFill>
            </a:rPr>
            <a:t>VISION</a:t>
          </a:r>
          <a:endParaRPr lang="en-US" sz="1800" b="1" dirty="0">
            <a:solidFill>
              <a:schemeClr val="bg1"/>
            </a:solidFill>
          </a:endParaRPr>
        </a:p>
      </dgm:t>
    </dgm:pt>
    <dgm:pt modelId="{88BA336E-32C5-4EDA-833D-C0FCC18CA450}" type="parTrans" cxnId="{CF0B592A-0876-478F-973E-8A3AF920CCFC}">
      <dgm:prSet/>
      <dgm:spPr/>
      <dgm:t>
        <a:bodyPr/>
        <a:lstStyle/>
        <a:p>
          <a:endParaRPr lang="en-US"/>
        </a:p>
      </dgm:t>
    </dgm:pt>
    <dgm:pt modelId="{B49B8D31-702B-41C0-B0F5-7389BE2C5EEA}" type="sibTrans" cxnId="{CF0B592A-0876-478F-973E-8A3AF920CCFC}">
      <dgm:prSet/>
      <dgm:spPr/>
      <dgm:t>
        <a:bodyPr/>
        <a:lstStyle/>
        <a:p>
          <a:endParaRPr lang="en-US"/>
        </a:p>
      </dgm:t>
    </dgm:pt>
    <dgm:pt modelId="{EEA03090-D874-453F-AA3D-9EAC2B7AE42C}">
      <dgm:prSet phldrT="[Text]" phldr="0"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dirty="0"/>
            <a:t>Impossible is possible</a:t>
          </a:r>
        </a:p>
      </dgm:t>
    </dgm:pt>
    <dgm:pt modelId="{8F1F764B-14A1-46A5-8A71-12B5FD96AC8D}" type="parTrans" cxnId="{E2CC5D3A-E8AE-45DC-ADF9-9C06E68C5E8D}">
      <dgm:prSet/>
      <dgm:spPr/>
      <dgm:t>
        <a:bodyPr/>
        <a:lstStyle/>
        <a:p>
          <a:endParaRPr lang="en-US"/>
        </a:p>
      </dgm:t>
    </dgm:pt>
    <dgm:pt modelId="{B47DE4F8-4CD0-4C0D-8C95-3CCA3D3ECF6B}" type="sibTrans" cxnId="{E2CC5D3A-E8AE-45DC-ADF9-9C06E68C5E8D}">
      <dgm:prSet/>
      <dgm:spPr/>
      <dgm:t>
        <a:bodyPr/>
        <a:lstStyle/>
        <a:p>
          <a:endParaRPr lang="en-US"/>
        </a:p>
      </dgm:t>
    </dgm:pt>
    <dgm:pt modelId="{39549E74-307B-4BFA-B718-FEB574FA60B0}" type="pres">
      <dgm:prSet presAssocID="{3D8C5E49-C03A-4852-860A-36C82CB96DCF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9AA5344B-10F2-4EC3-841D-6311C85B0BAD}" type="pres">
      <dgm:prSet presAssocID="{B4444309-CA0B-4483-997E-1E1C52CC817F}" presName="horFlow" presStyleCnt="0"/>
      <dgm:spPr/>
    </dgm:pt>
    <dgm:pt modelId="{FDC4BE5C-9398-4126-88ED-7A5601E2CD7F}" type="pres">
      <dgm:prSet presAssocID="{B4444309-CA0B-4483-997E-1E1C52CC817F}" presName="bigChev" presStyleLbl="node1" presStyleIdx="0" presStyleCnt="1" custScaleX="6934"/>
      <dgm:spPr/>
    </dgm:pt>
    <dgm:pt modelId="{CB5F6AC4-6014-4FA3-A219-9D6041B7B14E}" type="pres">
      <dgm:prSet presAssocID="{3B465689-55FB-4612-9747-764CE70E93C0}" presName="parTrans" presStyleCnt="0"/>
      <dgm:spPr/>
    </dgm:pt>
    <dgm:pt modelId="{2D83E506-DD73-439D-AB13-C27D5E2D1DC7}" type="pres">
      <dgm:prSet presAssocID="{F0CB16D6-58F4-4A36-8C07-F1ABCC4B8A45}" presName="node" presStyleLbl="alignAccFollowNode1" presStyleIdx="0" presStyleCnt="6" custScaleX="121000">
        <dgm:presLayoutVars>
          <dgm:bulletEnabled val="1"/>
        </dgm:presLayoutVars>
      </dgm:prSet>
      <dgm:spPr/>
    </dgm:pt>
    <dgm:pt modelId="{0558978A-E615-4A73-89D4-D008E35A7122}" type="pres">
      <dgm:prSet presAssocID="{8773F6F4-1EC2-46EA-AFE5-8191A22CD0B0}" presName="sibTrans" presStyleCnt="0"/>
      <dgm:spPr/>
    </dgm:pt>
    <dgm:pt modelId="{3488BA59-15EC-4C44-8C41-09925901C44C}" type="pres">
      <dgm:prSet presAssocID="{2702D051-40CE-43AF-81B7-4E7221BF95E3}" presName="node" presStyleLbl="alignAccFollowNode1" presStyleIdx="1" presStyleCnt="6" custScaleX="313844">
        <dgm:presLayoutVars>
          <dgm:bulletEnabled val="1"/>
        </dgm:presLayoutVars>
      </dgm:prSet>
      <dgm:spPr/>
    </dgm:pt>
    <dgm:pt modelId="{992149F3-C01A-4164-A7E1-69A92EEB24DB}" type="pres">
      <dgm:prSet presAssocID="{F134419F-55AC-4069-BB3D-70D76B0EECE3}" presName="sibTrans" presStyleCnt="0"/>
      <dgm:spPr/>
    </dgm:pt>
    <dgm:pt modelId="{1BFA493C-96F9-4A72-8259-0E5DAA9297C4}" type="pres">
      <dgm:prSet presAssocID="{7CC52B19-637F-49FE-875E-15226620D065}" presName="node" presStyleLbl="alignAccFollowNode1" presStyleIdx="2" presStyleCnt="6" custScaleX="133100">
        <dgm:presLayoutVars>
          <dgm:bulletEnabled val="1"/>
        </dgm:presLayoutVars>
      </dgm:prSet>
      <dgm:spPr/>
    </dgm:pt>
    <dgm:pt modelId="{5108A1FB-4C1B-456A-AD37-7021D1277858}" type="pres">
      <dgm:prSet presAssocID="{1B64169B-9A5C-4781-89AC-D7EEA8A2AA8D}" presName="sibTrans" presStyleCnt="0"/>
      <dgm:spPr/>
    </dgm:pt>
    <dgm:pt modelId="{49BC7EDB-712D-4C1B-B921-1F9421102FE9}" type="pres">
      <dgm:prSet presAssocID="{BF7F62F2-EC2E-4AD3-A357-56D5E150AAE3}" presName="node" presStyleLbl="alignAccFollowNode1" presStyleIdx="3" presStyleCnt="6" custScaleX="177156">
        <dgm:presLayoutVars>
          <dgm:bulletEnabled val="1"/>
        </dgm:presLayoutVars>
      </dgm:prSet>
      <dgm:spPr/>
    </dgm:pt>
    <dgm:pt modelId="{E0F59F7E-80A9-4E42-BCA4-9834A7A4E556}" type="pres">
      <dgm:prSet presAssocID="{7A9CF290-5575-43D9-8D33-1E204696B5B5}" presName="sibTrans" presStyleCnt="0"/>
      <dgm:spPr/>
    </dgm:pt>
    <dgm:pt modelId="{5BB3F7DB-A462-48D6-97DB-82C4A8F598F6}" type="pres">
      <dgm:prSet presAssocID="{E3DBE647-CDAE-4A9A-A504-E8FE40270A0A}" presName="node" presStyleLbl="alignAccFollowNode1" presStyleIdx="4" presStyleCnt="6" custScaleX="133100">
        <dgm:presLayoutVars>
          <dgm:bulletEnabled val="1"/>
        </dgm:presLayoutVars>
      </dgm:prSet>
      <dgm:spPr/>
    </dgm:pt>
    <dgm:pt modelId="{F9AB2B95-C5C6-48E3-92A2-DDC48008E8FB}" type="pres">
      <dgm:prSet presAssocID="{B49B8D31-702B-41C0-B0F5-7389BE2C5EEA}" presName="sibTrans" presStyleCnt="0"/>
      <dgm:spPr/>
    </dgm:pt>
    <dgm:pt modelId="{5D59F740-50A3-4BF1-A06F-61BE333F8590}" type="pres">
      <dgm:prSet presAssocID="{EEA03090-D874-453F-AA3D-9EAC2B7AE42C}" presName="node" presStyleLbl="alignAccFollowNode1" presStyleIdx="5" presStyleCnt="6" custScaleX="214359">
        <dgm:presLayoutVars>
          <dgm:bulletEnabled val="1"/>
        </dgm:presLayoutVars>
      </dgm:prSet>
      <dgm:spPr/>
    </dgm:pt>
  </dgm:ptLst>
  <dgm:cxnLst>
    <dgm:cxn modelId="{5595D20B-96D4-4EEB-97CB-4018E3BB68C3}" type="presOf" srcId="{BF7F62F2-EC2E-4AD3-A357-56D5E150AAE3}" destId="{49BC7EDB-712D-4C1B-B921-1F9421102FE9}" srcOrd="0" destOrd="0" presId="urn:microsoft.com/office/officeart/2005/8/layout/lProcess3#1"/>
    <dgm:cxn modelId="{2B09BF1E-3CC2-4DD5-ACDE-39661100C2BF}" type="presOf" srcId="{3D8C5E49-C03A-4852-860A-36C82CB96DCF}" destId="{39549E74-307B-4BFA-B718-FEB574FA60B0}" srcOrd="0" destOrd="0" presId="urn:microsoft.com/office/officeart/2005/8/layout/lProcess3#1"/>
    <dgm:cxn modelId="{A4D30320-B056-4DA9-B549-D0D1C947147F}" type="presOf" srcId="{F0CB16D6-58F4-4A36-8C07-F1ABCC4B8A45}" destId="{2D83E506-DD73-439D-AB13-C27D5E2D1DC7}" srcOrd="0" destOrd="0" presId="urn:microsoft.com/office/officeart/2005/8/layout/lProcess3#1"/>
    <dgm:cxn modelId="{D8A74322-05A7-43F2-906F-784561FFC18D}" srcId="{B4444309-CA0B-4483-997E-1E1C52CC817F}" destId="{7CC52B19-637F-49FE-875E-15226620D065}" srcOrd="2" destOrd="0" parTransId="{4F259EDC-BD8E-4802-9C35-6D848EAE1133}" sibTransId="{1B64169B-9A5C-4781-89AC-D7EEA8A2AA8D}"/>
    <dgm:cxn modelId="{CF0B592A-0876-478F-973E-8A3AF920CCFC}" srcId="{B4444309-CA0B-4483-997E-1E1C52CC817F}" destId="{E3DBE647-CDAE-4A9A-A504-E8FE40270A0A}" srcOrd="4" destOrd="0" parTransId="{88BA336E-32C5-4EDA-833D-C0FCC18CA450}" sibTransId="{B49B8D31-702B-41C0-B0F5-7389BE2C5EEA}"/>
    <dgm:cxn modelId="{E2CC5D3A-E8AE-45DC-ADF9-9C06E68C5E8D}" srcId="{B4444309-CA0B-4483-997E-1E1C52CC817F}" destId="{EEA03090-D874-453F-AA3D-9EAC2B7AE42C}" srcOrd="5" destOrd="0" parTransId="{8F1F764B-14A1-46A5-8A71-12B5FD96AC8D}" sibTransId="{B47DE4F8-4CD0-4C0D-8C95-3CCA3D3ECF6B}"/>
    <dgm:cxn modelId="{14CCE845-E9D4-4D83-AB11-F9F670087863}" type="presOf" srcId="{7CC52B19-637F-49FE-875E-15226620D065}" destId="{1BFA493C-96F9-4A72-8259-0E5DAA9297C4}" srcOrd="0" destOrd="0" presId="urn:microsoft.com/office/officeart/2005/8/layout/lProcess3#1"/>
    <dgm:cxn modelId="{F9BCD56B-179C-484F-A5CD-FBFF155A46B2}" srcId="{B4444309-CA0B-4483-997E-1E1C52CC817F}" destId="{F0CB16D6-58F4-4A36-8C07-F1ABCC4B8A45}" srcOrd="0" destOrd="0" parTransId="{3B465689-55FB-4612-9747-764CE70E93C0}" sibTransId="{8773F6F4-1EC2-46EA-AFE5-8191A22CD0B0}"/>
    <dgm:cxn modelId="{DEE0EA86-7566-483A-BD18-D3AEF9F3EEF1}" srcId="{3D8C5E49-C03A-4852-860A-36C82CB96DCF}" destId="{B4444309-CA0B-4483-997E-1E1C52CC817F}" srcOrd="0" destOrd="0" parTransId="{CF45CD6F-DC7B-4250-AE83-8FC4C87EC123}" sibTransId="{0ACE1628-1AA3-435F-88C5-A6D45FCD35F6}"/>
    <dgm:cxn modelId="{71ED22A6-07B9-4135-B74E-72E52E8075AC}" type="presOf" srcId="{2702D051-40CE-43AF-81B7-4E7221BF95E3}" destId="{3488BA59-15EC-4C44-8C41-09925901C44C}" srcOrd="0" destOrd="0" presId="urn:microsoft.com/office/officeart/2005/8/layout/lProcess3#1"/>
    <dgm:cxn modelId="{E265E4A7-0173-48B7-A337-7116CFDA1D70}" srcId="{B4444309-CA0B-4483-997E-1E1C52CC817F}" destId="{2702D051-40CE-43AF-81B7-4E7221BF95E3}" srcOrd="1" destOrd="0" parTransId="{A6CCB3A8-68A9-4877-8FB3-BF4AE7B91A13}" sibTransId="{F134419F-55AC-4069-BB3D-70D76B0EECE3}"/>
    <dgm:cxn modelId="{D66020AC-F105-4A83-B562-473C616A44CF}" type="presOf" srcId="{EEA03090-D874-453F-AA3D-9EAC2B7AE42C}" destId="{5D59F740-50A3-4BF1-A06F-61BE333F8590}" srcOrd="0" destOrd="0" presId="urn:microsoft.com/office/officeart/2005/8/layout/lProcess3#1"/>
    <dgm:cxn modelId="{152782B4-B086-4461-8349-AE2C92CAEA0F}" srcId="{B4444309-CA0B-4483-997E-1E1C52CC817F}" destId="{BF7F62F2-EC2E-4AD3-A357-56D5E150AAE3}" srcOrd="3" destOrd="0" parTransId="{F548B4F5-7EC0-453B-B553-64AC77E509EE}" sibTransId="{7A9CF290-5575-43D9-8D33-1E204696B5B5}"/>
    <dgm:cxn modelId="{78EFD7DA-F09E-4961-831D-B43EE92734B0}" type="presOf" srcId="{E3DBE647-CDAE-4A9A-A504-E8FE40270A0A}" destId="{5BB3F7DB-A462-48D6-97DB-82C4A8F598F6}" srcOrd="0" destOrd="0" presId="urn:microsoft.com/office/officeart/2005/8/layout/lProcess3#1"/>
    <dgm:cxn modelId="{8FEF7CF4-77B8-4035-BCFA-141517BEC525}" type="presOf" srcId="{B4444309-CA0B-4483-997E-1E1C52CC817F}" destId="{FDC4BE5C-9398-4126-88ED-7A5601E2CD7F}" srcOrd="0" destOrd="0" presId="urn:microsoft.com/office/officeart/2005/8/layout/lProcess3#1"/>
    <dgm:cxn modelId="{18C3E9B0-D2FD-470E-AEEA-58C214812BC5}" type="presParOf" srcId="{39549E74-307B-4BFA-B718-FEB574FA60B0}" destId="{9AA5344B-10F2-4EC3-841D-6311C85B0BAD}" srcOrd="0" destOrd="0" presId="urn:microsoft.com/office/officeart/2005/8/layout/lProcess3#1"/>
    <dgm:cxn modelId="{324F5D2C-7972-4382-BA7A-9C03568886E3}" type="presParOf" srcId="{9AA5344B-10F2-4EC3-841D-6311C85B0BAD}" destId="{FDC4BE5C-9398-4126-88ED-7A5601E2CD7F}" srcOrd="0" destOrd="0" presId="urn:microsoft.com/office/officeart/2005/8/layout/lProcess3#1"/>
    <dgm:cxn modelId="{234B3349-B71B-457F-B87E-474EF28CDB7A}" type="presParOf" srcId="{9AA5344B-10F2-4EC3-841D-6311C85B0BAD}" destId="{CB5F6AC4-6014-4FA3-A219-9D6041B7B14E}" srcOrd="1" destOrd="0" presId="urn:microsoft.com/office/officeart/2005/8/layout/lProcess3#1"/>
    <dgm:cxn modelId="{E0C74B4C-4C46-4983-96BD-5BBDAE74FD9A}" type="presParOf" srcId="{9AA5344B-10F2-4EC3-841D-6311C85B0BAD}" destId="{2D83E506-DD73-439D-AB13-C27D5E2D1DC7}" srcOrd="2" destOrd="0" presId="urn:microsoft.com/office/officeart/2005/8/layout/lProcess3#1"/>
    <dgm:cxn modelId="{373658D9-9F84-4E33-9461-4E971535624B}" type="presParOf" srcId="{9AA5344B-10F2-4EC3-841D-6311C85B0BAD}" destId="{0558978A-E615-4A73-89D4-D008E35A7122}" srcOrd="3" destOrd="0" presId="urn:microsoft.com/office/officeart/2005/8/layout/lProcess3#1"/>
    <dgm:cxn modelId="{6AF64F54-DAAE-465A-8CA8-815568053348}" type="presParOf" srcId="{9AA5344B-10F2-4EC3-841D-6311C85B0BAD}" destId="{3488BA59-15EC-4C44-8C41-09925901C44C}" srcOrd="4" destOrd="0" presId="urn:microsoft.com/office/officeart/2005/8/layout/lProcess3#1"/>
    <dgm:cxn modelId="{10CFABCF-9943-434E-98BC-AB0004E404FF}" type="presParOf" srcId="{9AA5344B-10F2-4EC3-841D-6311C85B0BAD}" destId="{992149F3-C01A-4164-A7E1-69A92EEB24DB}" srcOrd="5" destOrd="0" presId="urn:microsoft.com/office/officeart/2005/8/layout/lProcess3#1"/>
    <dgm:cxn modelId="{789BF2A0-23B2-49DD-B404-0F27501CF60F}" type="presParOf" srcId="{9AA5344B-10F2-4EC3-841D-6311C85B0BAD}" destId="{1BFA493C-96F9-4A72-8259-0E5DAA9297C4}" srcOrd="6" destOrd="0" presId="urn:microsoft.com/office/officeart/2005/8/layout/lProcess3#1"/>
    <dgm:cxn modelId="{28E81886-E7C4-44EE-AFC0-A6EDF4C74155}" type="presParOf" srcId="{9AA5344B-10F2-4EC3-841D-6311C85B0BAD}" destId="{5108A1FB-4C1B-456A-AD37-7021D1277858}" srcOrd="7" destOrd="0" presId="urn:microsoft.com/office/officeart/2005/8/layout/lProcess3#1"/>
    <dgm:cxn modelId="{61C7E19A-E792-4196-B75E-C9182FE27CA7}" type="presParOf" srcId="{9AA5344B-10F2-4EC3-841D-6311C85B0BAD}" destId="{49BC7EDB-712D-4C1B-B921-1F9421102FE9}" srcOrd="8" destOrd="0" presId="urn:microsoft.com/office/officeart/2005/8/layout/lProcess3#1"/>
    <dgm:cxn modelId="{1D09E0FF-2845-49E6-9982-35D3557FA149}" type="presParOf" srcId="{9AA5344B-10F2-4EC3-841D-6311C85B0BAD}" destId="{E0F59F7E-80A9-4E42-BCA4-9834A7A4E556}" srcOrd="9" destOrd="0" presId="urn:microsoft.com/office/officeart/2005/8/layout/lProcess3#1"/>
    <dgm:cxn modelId="{E856DFF5-4528-41ED-AF57-592FF6E4F05B}" type="presParOf" srcId="{9AA5344B-10F2-4EC3-841D-6311C85B0BAD}" destId="{5BB3F7DB-A462-48D6-97DB-82C4A8F598F6}" srcOrd="10" destOrd="0" presId="urn:microsoft.com/office/officeart/2005/8/layout/lProcess3#1"/>
    <dgm:cxn modelId="{1FBF3E66-43D9-4788-A50C-C76F12198A48}" type="presParOf" srcId="{9AA5344B-10F2-4EC3-841D-6311C85B0BAD}" destId="{F9AB2B95-C5C6-48E3-92A2-DDC48008E8FB}" srcOrd="11" destOrd="0" presId="urn:microsoft.com/office/officeart/2005/8/layout/lProcess3#1"/>
    <dgm:cxn modelId="{AB8E4989-A258-47AB-A502-26E8608E3144}" type="presParOf" srcId="{9AA5344B-10F2-4EC3-841D-6311C85B0BAD}" destId="{5D59F740-50A3-4BF1-A06F-61BE333F8590}" srcOrd="12" destOrd="0" presId="urn:microsoft.com/office/officeart/2005/8/layout/lProcess3#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DBBE17-2817-427C-BAD4-DF048680B9F1}">
      <dsp:nvSpPr>
        <dsp:cNvPr id="0" name=""/>
        <dsp:cNvSpPr/>
      </dsp:nvSpPr>
      <dsp:spPr bwMode="white">
        <a:xfrm>
          <a:off x="2330" y="0"/>
          <a:ext cx="2286917" cy="2844800"/>
        </a:xfrm>
        <a:prstGeom prst="roundRect">
          <a:avLst>
            <a:gd name="adj" fmla="val 10000"/>
          </a:avLst>
        </a:prstGeom>
        <a:noFill/>
        <a:ln w="38100">
          <a:solidFill>
            <a:srgbClr val="008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 </a:t>
          </a:r>
        </a:p>
      </dsp:txBody>
      <dsp:txXfrm>
        <a:off x="2330" y="0"/>
        <a:ext cx="2286917" cy="853440"/>
      </dsp:txXfrm>
    </dsp:sp>
    <dsp:sp modelId="{C911B9F5-18B8-40BA-A9B0-6729237FD610}">
      <dsp:nvSpPr>
        <dsp:cNvPr id="0" name=""/>
        <dsp:cNvSpPr/>
      </dsp:nvSpPr>
      <dsp:spPr bwMode="white">
        <a:xfrm>
          <a:off x="2460767" y="0"/>
          <a:ext cx="2286917" cy="2844800"/>
        </a:xfrm>
        <a:prstGeom prst="roundRect">
          <a:avLst>
            <a:gd name="adj" fmla="val 10000"/>
          </a:avLst>
        </a:prstGeom>
        <a:noFill/>
        <a:ln w="38100">
          <a:solidFill>
            <a:srgbClr val="008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900" kern="1200" dirty="0"/>
        </a:p>
      </dsp:txBody>
      <dsp:txXfrm>
        <a:off x="2460767" y="0"/>
        <a:ext cx="2286917" cy="853440"/>
      </dsp:txXfrm>
    </dsp:sp>
    <dsp:sp modelId="{CCE3457C-EC9E-443E-BDF7-78A2CA77DDA2}">
      <dsp:nvSpPr>
        <dsp:cNvPr id="0" name=""/>
        <dsp:cNvSpPr/>
      </dsp:nvSpPr>
      <dsp:spPr bwMode="white">
        <a:xfrm>
          <a:off x="4919203" y="0"/>
          <a:ext cx="2286917" cy="2844800"/>
        </a:xfrm>
        <a:prstGeom prst="roundRect">
          <a:avLst>
            <a:gd name="adj" fmla="val 10000"/>
          </a:avLst>
        </a:prstGeom>
        <a:noFill/>
        <a:ln w="38100">
          <a:solidFill>
            <a:srgbClr val="008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900" kern="1200" dirty="0"/>
        </a:p>
      </dsp:txBody>
      <dsp:txXfrm>
        <a:off x="4919203" y="0"/>
        <a:ext cx="2286917" cy="853440"/>
      </dsp:txXfrm>
    </dsp:sp>
    <dsp:sp modelId="{3F430E77-0F51-4222-9449-E7BC6221C3E5}">
      <dsp:nvSpPr>
        <dsp:cNvPr id="0" name=""/>
        <dsp:cNvSpPr/>
      </dsp:nvSpPr>
      <dsp:spPr bwMode="white">
        <a:xfrm>
          <a:off x="7377640" y="0"/>
          <a:ext cx="2286917" cy="2844800"/>
        </a:xfrm>
        <a:prstGeom prst="roundRect">
          <a:avLst>
            <a:gd name="adj" fmla="val 10000"/>
          </a:avLst>
        </a:prstGeom>
        <a:noFill/>
        <a:ln w="38100">
          <a:solidFill>
            <a:srgbClr val="008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900" kern="1200" dirty="0"/>
        </a:p>
      </dsp:txBody>
      <dsp:txXfrm>
        <a:off x="7377640" y="0"/>
        <a:ext cx="2286917" cy="8534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C4BE5C-9398-4126-88ED-7A5601E2CD7F}">
      <dsp:nvSpPr>
        <dsp:cNvPr id="0" name=""/>
        <dsp:cNvSpPr/>
      </dsp:nvSpPr>
      <dsp:spPr bwMode="white">
        <a:xfrm>
          <a:off x="82888" y="156329"/>
          <a:ext cx="93304" cy="538241"/>
        </a:xfrm>
        <a:prstGeom prst="chevron">
          <a:avLst/>
        </a:prstGeom>
        <a:noFill/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/>
        </a:p>
      </dsp:txBody>
      <dsp:txXfrm>
        <a:off x="82888" y="156329"/>
        <a:ext cx="93304" cy="538241"/>
      </dsp:txXfrm>
    </dsp:sp>
    <dsp:sp modelId="{2D83E506-DD73-439D-AB13-C27D5E2D1DC7}">
      <dsp:nvSpPr>
        <dsp:cNvPr id="0" name=""/>
        <dsp:cNvSpPr/>
      </dsp:nvSpPr>
      <dsp:spPr bwMode="white">
        <a:xfrm>
          <a:off x="1264" y="202079"/>
          <a:ext cx="1351389" cy="446740"/>
        </a:xfrm>
        <a:prstGeom prst="chevron">
          <a:avLst/>
        </a:prstGeom>
        <a:solidFill>
          <a:srgbClr val="649B3F"/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</a:rPr>
            <a:t>CALIBER 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224634" y="202079"/>
        <a:ext cx="904649" cy="446740"/>
      </dsp:txXfrm>
    </dsp:sp>
    <dsp:sp modelId="{3488BA59-15EC-4C44-8C41-09925901C44C}">
      <dsp:nvSpPr>
        <dsp:cNvPr id="0" name=""/>
        <dsp:cNvSpPr/>
      </dsp:nvSpPr>
      <dsp:spPr bwMode="white">
        <a:xfrm>
          <a:off x="1196294" y="202079"/>
          <a:ext cx="3505169" cy="446740"/>
        </a:xfrm>
        <a:prstGeom prst="chevron">
          <a:avLst/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10+ years of experience &amp; expertise</a:t>
          </a:r>
        </a:p>
      </dsp:txBody>
      <dsp:txXfrm>
        <a:off x="1419664" y="202079"/>
        <a:ext cx="3058429" cy="446740"/>
      </dsp:txXfrm>
    </dsp:sp>
    <dsp:sp modelId="{1BFA493C-96F9-4A72-8259-0E5DAA9297C4}">
      <dsp:nvSpPr>
        <dsp:cNvPr id="0" name=""/>
        <dsp:cNvSpPr/>
      </dsp:nvSpPr>
      <dsp:spPr bwMode="white">
        <a:xfrm>
          <a:off x="4545104" y="202079"/>
          <a:ext cx="1486528" cy="446740"/>
        </a:xfrm>
        <a:prstGeom prst="chevron">
          <a:avLst/>
        </a:prstGeom>
        <a:solidFill>
          <a:srgbClr val="649B3F">
            <a:alpha val="89804"/>
          </a:srgb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</a:rPr>
            <a:t>PASSION</a:t>
          </a:r>
          <a:endParaRPr lang="en-US" sz="2000" b="1" kern="1200" dirty="0">
            <a:solidFill>
              <a:schemeClr val="bg1"/>
            </a:solidFill>
          </a:endParaRPr>
        </a:p>
      </dsp:txBody>
      <dsp:txXfrm>
        <a:off x="4768474" y="202079"/>
        <a:ext cx="1039788" cy="446740"/>
      </dsp:txXfrm>
    </dsp:sp>
    <dsp:sp modelId="{49BC7EDB-712D-4C1B-B921-1F9421102FE9}">
      <dsp:nvSpPr>
        <dsp:cNvPr id="0" name=""/>
        <dsp:cNvSpPr/>
      </dsp:nvSpPr>
      <dsp:spPr bwMode="white">
        <a:xfrm>
          <a:off x="5875274" y="202079"/>
          <a:ext cx="1978568" cy="446740"/>
        </a:xfrm>
        <a:prstGeom prst="chevron">
          <a:avLst/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Farmer oriented</a:t>
          </a:r>
        </a:p>
      </dsp:txBody>
      <dsp:txXfrm>
        <a:off x="6098644" y="202079"/>
        <a:ext cx="1531828" cy="446740"/>
      </dsp:txXfrm>
    </dsp:sp>
    <dsp:sp modelId="{5BB3F7DB-A462-48D6-97DB-82C4A8F598F6}">
      <dsp:nvSpPr>
        <dsp:cNvPr id="0" name=""/>
        <dsp:cNvSpPr/>
      </dsp:nvSpPr>
      <dsp:spPr bwMode="white">
        <a:xfrm>
          <a:off x="7697483" y="202079"/>
          <a:ext cx="1486528" cy="446740"/>
        </a:xfrm>
        <a:prstGeom prst="chevron">
          <a:avLst/>
        </a:prstGeom>
        <a:solidFill>
          <a:srgbClr val="649B3F">
            <a:alpha val="90000"/>
          </a:srgb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</a:rPr>
            <a:t>VISION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7920853" y="202079"/>
        <a:ext cx="1039788" cy="446740"/>
      </dsp:txXfrm>
    </dsp:sp>
    <dsp:sp modelId="{5D59F740-50A3-4BF1-A06F-61BE333F8590}">
      <dsp:nvSpPr>
        <dsp:cNvPr id="0" name=""/>
        <dsp:cNvSpPr/>
      </dsp:nvSpPr>
      <dsp:spPr bwMode="white">
        <a:xfrm>
          <a:off x="9027652" y="202079"/>
          <a:ext cx="2394070" cy="446740"/>
        </a:xfrm>
        <a:prstGeom prst="chevron">
          <a:avLst/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Impossible is possible</a:t>
          </a:r>
        </a:p>
      </dsp:txBody>
      <dsp:txXfrm>
        <a:off x="9251022" y="202079"/>
        <a:ext cx="1947330" cy="4467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#1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nodeVertAlign" val="t"/>
          <dgm:param type="vertAlign" val="mid"/>
          <dgm:param type="nodeHorzAlign" val="l"/>
          <dgm:param type="fallback" val="2D"/>
        </dgm:alg>
      </dgm:if>
      <dgm:else name="Name3">
        <dgm:alg type="lin">
          <dgm:param type="linDir" val="fromT"/>
          <dgm:param type="nodeVertAlign" val="t"/>
          <dgm:param type="vertAlign" val="mid"/>
          <dgm:param type="nodeHorzAlign" val="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VertAlign" val="mid"/>
              <dgm:param type="nodeHorzAlign" val="l"/>
              <dgm:param type="fallback" val="2D"/>
            </dgm:alg>
          </dgm:if>
          <dgm:else name="Name7">
            <dgm:alg type="lin">
              <dgm:param type="linDir" val="fromR"/>
              <dgm:param type="nodeVertAlign" val="mid"/>
              <dgm:param type="nodeHorzAlign" val="r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#1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2EDBB-751F-4AE9-805C-193C1CBCC868}" type="datetimeFigureOut">
              <a:rPr lang="en-IN" smtClean="0"/>
              <a:t>31-05-2025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C1EAAA-E3EF-4BA3-ABC2-B8EE1F0DE1B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0716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632585">
              <a:defRPr/>
            </a:pPr>
            <a:fld id="{D614D0D3-CBFB-47D4-ADCB-349065AC359D}" type="slidenum">
              <a:rPr lang="en-US" sz="2100" smtClean="0">
                <a:solidFill>
                  <a:prstClr val="black"/>
                </a:solidFill>
                <a:latin typeface="Calibri" panose="020F0502020204030204"/>
              </a:rPr>
              <a:t>9</a:t>
            </a:fld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36705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280AC-DBFE-9D19-A108-8485DAEC6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050122-709C-2057-0E76-CA536C3D8B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9036E-E7B9-07D5-C1B3-C4445EA4C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65DA-724F-4356-95E3-678D1DFF1A3A}" type="datetimeFigureOut">
              <a:rPr lang="en-IN" smtClean="0"/>
              <a:t>31-05-2025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F4CE9-72D2-343A-C6AC-55EEBFB51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9A123-064E-45E9-982F-48E5520F1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8701-0BE9-49E0-91A0-96A5414549A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67905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D4D8E-3D1C-EF6C-75D0-BD871B98C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4747EA-19A9-EACD-0077-7BE5301C80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1E118-1C86-D4D4-3157-8A4767A8D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65DA-724F-4356-95E3-678D1DFF1A3A}" type="datetimeFigureOut">
              <a:rPr lang="en-IN" smtClean="0"/>
              <a:t>31-05-2025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9F568-F059-93F5-757B-6A8006D61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84720-C333-7BFE-6158-C486DFC11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8701-0BE9-49E0-91A0-96A5414549A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9922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0CE1C0-F6C5-36B9-DF76-11BB8A7015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D9688C-524D-44D1-8B4A-E672110FB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0EE91-6CC9-8A0E-31E9-8E437EE2E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65DA-724F-4356-95E3-678D1DFF1A3A}" type="datetimeFigureOut">
              <a:rPr lang="en-IN" smtClean="0"/>
              <a:t>31-05-2025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A3DB9-E962-2C16-F78E-82DBE4C86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8CDE1-9DB6-1332-15AB-364388755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8701-0BE9-49E0-91A0-96A5414549A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72192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F2862-70EB-A431-EE9A-4263EE9D9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9579A-0DAE-343E-D318-C94AA2C93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0EB3A-78C0-44C5-8507-1A0F280C4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65DA-724F-4356-95E3-678D1DFF1A3A}" type="datetimeFigureOut">
              <a:rPr lang="en-IN" smtClean="0"/>
              <a:t>31-05-2025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9E123-BF14-08F5-91E0-13C9E5A36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2F4F0-59AA-75E9-EFAA-29B585848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8701-0BE9-49E0-91A0-96A5414549A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42196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A8570-BDB5-8B9B-1F30-1BE9A167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D6BC80-E351-1601-8CA1-893BCF524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B2225-24B6-BDC5-FF88-7F71495EA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65DA-724F-4356-95E3-678D1DFF1A3A}" type="datetimeFigureOut">
              <a:rPr lang="en-IN" smtClean="0"/>
              <a:t>31-05-2025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7DCCD-1F95-DD78-C6CD-4F33920FA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501AD-2934-5CE2-E126-642F5829F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8701-0BE9-49E0-91A0-96A5414549A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7298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4958C-8EC2-CFB4-13BA-A28CBF37D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13A27-DE15-95D9-34AA-57406B94D3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7AC84E-818C-6E1A-558A-C6DA9E0458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11DAA0-B518-B3CF-1810-DDB28F822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65DA-724F-4356-95E3-678D1DFF1A3A}" type="datetimeFigureOut">
              <a:rPr lang="en-IN" smtClean="0"/>
              <a:t>31-05-2025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A667D7-7F63-2E2B-B2BC-4842A50A0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2320FC-0219-2F5E-5D57-54A9520C5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8701-0BE9-49E0-91A0-96A5414549A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61413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90CF7-8DDD-70A4-39B9-466A53442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D4ED0-6AEF-C1E3-5019-E08490AC0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FA267D-24D1-88A6-5DF8-B23A7E3F7B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712559-F3BC-A190-B39F-10F8E40D8C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9A39B6-5A87-2CC4-4B13-554DBD40FC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61712F-DE07-9423-B3D5-EE4D96A3A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65DA-724F-4356-95E3-678D1DFF1A3A}" type="datetimeFigureOut">
              <a:rPr lang="en-IN" smtClean="0"/>
              <a:t>31-05-2025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E10491-BD8C-2663-5241-D191EC2A0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5A462D-FF45-464D-CD25-462EFDD9A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8701-0BE9-49E0-91A0-96A5414549A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43660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21B82-C0E1-25C8-6499-E95E3197B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F4084E-D573-3B9E-D555-4C948CC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65DA-724F-4356-95E3-678D1DFF1A3A}" type="datetimeFigureOut">
              <a:rPr lang="en-IN" smtClean="0"/>
              <a:t>31-05-2025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F01181-A254-EC23-4243-95CA45112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2BB10-8363-BE74-C1E3-EBDE0458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8701-0BE9-49E0-91A0-96A5414549A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037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52923E-C21F-7037-2AF5-9596C6429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65DA-724F-4356-95E3-678D1DFF1A3A}" type="datetimeFigureOut">
              <a:rPr lang="en-IN" smtClean="0"/>
              <a:t>31-05-2025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887F70-A501-763E-B78B-479067673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68E0F-D83A-504D-EB25-946F9C5D5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8701-0BE9-49E0-91A0-96A5414549A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91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14D50-8D6B-6FB4-B758-9771824BD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466C5-0BEF-8DBC-E552-344601830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F74BBB-C471-582B-D70D-DE8D33BE6E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DEA692-BDB3-89D1-2B72-6B1B40AD5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65DA-724F-4356-95E3-678D1DFF1A3A}" type="datetimeFigureOut">
              <a:rPr lang="en-IN" smtClean="0"/>
              <a:t>31-05-2025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BF82F-B24D-7E7B-83E8-B8B202BF7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5BFA8D-789C-ED65-46AF-E5285D03E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8701-0BE9-49E0-91A0-96A5414549A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6799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48C91-2D85-0D57-62DF-10C753FC1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FED8D3-3D5C-F335-2E0C-F394818A59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0F923D-1600-8715-6BA3-65BD7CB39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4E7D11-DB70-9034-1A62-61B8CCB9E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665DA-724F-4356-95E3-678D1DFF1A3A}" type="datetimeFigureOut">
              <a:rPr lang="en-IN" smtClean="0"/>
              <a:t>31-05-2025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A51E44-EA55-A215-ECA7-CC0E1B4E3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10CAB9-66C1-A1B9-E271-B1796B0E8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68701-0BE9-49E0-91A0-96A5414549A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2762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AF6A0C-6282-D385-3385-133C7FAB3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BC1B6-4F2D-2E7A-B60D-A88C82DD7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F4977-8A13-BB27-863E-C722ABD52A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665DA-724F-4356-95E3-678D1DFF1A3A}" type="datetimeFigureOut">
              <a:rPr lang="en-IN" smtClean="0"/>
              <a:t>31-05-2025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C3280-AD8E-E8EB-56DF-11820D93C5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A551D-FE75-CE35-DA71-7586A4F83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68701-0BE9-49E0-91A0-96A5414549A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3130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svg"/><Relationship Id="rId21" Type="http://schemas.openxmlformats.org/officeDocument/2006/relationships/image" Target="../media/image49.jpeg"/><Relationship Id="rId7" Type="http://schemas.openxmlformats.org/officeDocument/2006/relationships/image" Target="../media/image35.svg"/><Relationship Id="rId12" Type="http://schemas.openxmlformats.org/officeDocument/2006/relationships/image" Target="../media/image40.jpeg"/><Relationship Id="rId17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44.jpeg"/><Relationship Id="rId20" Type="http://schemas.openxmlformats.org/officeDocument/2006/relationships/image" Target="../media/image4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svg"/><Relationship Id="rId15" Type="http://schemas.openxmlformats.org/officeDocument/2006/relationships/image" Target="../media/image43.jpeg"/><Relationship Id="rId23" Type="http://schemas.openxmlformats.org/officeDocument/2006/relationships/image" Target="../media/image51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jpeg"/><Relationship Id="rId22" Type="http://schemas.openxmlformats.org/officeDocument/2006/relationships/image" Target="../media/image5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2.xml"/><Relationship Id="rId18" Type="http://schemas.openxmlformats.org/officeDocument/2006/relationships/image" Target="../media/image75.jpeg"/><Relationship Id="rId26" Type="http://schemas.openxmlformats.org/officeDocument/2006/relationships/image" Target="../media/image83.png"/><Relationship Id="rId21" Type="http://schemas.openxmlformats.org/officeDocument/2006/relationships/image" Target="../media/image78.png"/><Relationship Id="rId34" Type="http://schemas.openxmlformats.org/officeDocument/2006/relationships/image" Target="../media/image91.png"/><Relationship Id="rId7" Type="http://schemas.microsoft.com/office/2007/relationships/diagramDrawing" Target="../diagrams/drawing1.xml"/><Relationship Id="rId12" Type="http://schemas.openxmlformats.org/officeDocument/2006/relationships/image" Target="../media/image74.jpeg"/><Relationship Id="rId17" Type="http://schemas.microsoft.com/office/2007/relationships/diagramDrawing" Target="../diagrams/drawing2.xml"/><Relationship Id="rId25" Type="http://schemas.openxmlformats.org/officeDocument/2006/relationships/image" Target="../media/image82.jpeg"/><Relationship Id="rId33" Type="http://schemas.openxmlformats.org/officeDocument/2006/relationships/image" Target="../media/image90.jpeg"/><Relationship Id="rId38" Type="http://schemas.openxmlformats.org/officeDocument/2006/relationships/image" Target="../media/image95.png"/><Relationship Id="rId2" Type="http://schemas.openxmlformats.org/officeDocument/2006/relationships/notesSlide" Target="../notesSlides/notesSlide1.xml"/><Relationship Id="rId16" Type="http://schemas.openxmlformats.org/officeDocument/2006/relationships/diagramColors" Target="../diagrams/colors2.xml"/><Relationship Id="rId20" Type="http://schemas.openxmlformats.org/officeDocument/2006/relationships/image" Target="../media/image77.png"/><Relationship Id="rId29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3.jpeg"/><Relationship Id="rId24" Type="http://schemas.openxmlformats.org/officeDocument/2006/relationships/image" Target="../media/image81.png"/><Relationship Id="rId32" Type="http://schemas.openxmlformats.org/officeDocument/2006/relationships/image" Target="../media/image89.png"/><Relationship Id="rId37" Type="http://schemas.openxmlformats.org/officeDocument/2006/relationships/image" Target="../media/image94.png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2.xml"/><Relationship Id="rId23" Type="http://schemas.openxmlformats.org/officeDocument/2006/relationships/image" Target="../media/image80.png"/><Relationship Id="rId28" Type="http://schemas.openxmlformats.org/officeDocument/2006/relationships/image" Target="../media/image85.jpeg"/><Relationship Id="rId36" Type="http://schemas.openxmlformats.org/officeDocument/2006/relationships/image" Target="../media/image93.jpeg"/><Relationship Id="rId10" Type="http://schemas.openxmlformats.org/officeDocument/2006/relationships/image" Target="../media/image72.png"/><Relationship Id="rId19" Type="http://schemas.openxmlformats.org/officeDocument/2006/relationships/image" Target="../media/image76.png"/><Relationship Id="rId31" Type="http://schemas.openxmlformats.org/officeDocument/2006/relationships/image" Target="../media/image88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71.png"/><Relationship Id="rId14" Type="http://schemas.openxmlformats.org/officeDocument/2006/relationships/diagramLayout" Target="../diagrams/layout2.xml"/><Relationship Id="rId22" Type="http://schemas.openxmlformats.org/officeDocument/2006/relationships/image" Target="../media/image79.jpeg"/><Relationship Id="rId27" Type="http://schemas.openxmlformats.org/officeDocument/2006/relationships/image" Target="../media/image84.jpeg"/><Relationship Id="rId30" Type="http://schemas.openxmlformats.org/officeDocument/2006/relationships/image" Target="../media/image87.jpeg"/><Relationship Id="rId35" Type="http://schemas.openxmlformats.org/officeDocument/2006/relationships/image" Target="../media/image92.png"/><Relationship Id="rId8" Type="http://schemas.openxmlformats.org/officeDocument/2006/relationships/image" Target="../media/image70.png"/><Relationship Id="rId3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F794CC-E822-B306-1177-81C17F3A62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363" y="1883528"/>
            <a:ext cx="5762647" cy="13146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36D4F84-A4E5-E52F-C41A-46271E51A55F}"/>
              </a:ext>
            </a:extLst>
          </p:cNvPr>
          <p:cNvSpPr/>
          <p:nvPr/>
        </p:nvSpPr>
        <p:spPr>
          <a:xfrm>
            <a:off x="5992143" y="3198167"/>
            <a:ext cx="61998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Biologicals transform agriculture</a:t>
            </a:r>
          </a:p>
        </p:txBody>
      </p:sp>
      <p:pic>
        <p:nvPicPr>
          <p:cNvPr id="2" name="Picture 4" descr="Synthetic Biology, Colony Picking in Synthetic Biology | Molecular Devices">
            <a:extLst>
              <a:ext uri="{FF2B5EF4-FFF2-40B4-BE49-F238E27FC236}">
                <a16:creationId xmlns:a16="http://schemas.microsoft.com/office/drawing/2014/main" id="{9F0D8A55-4DFF-2E56-BC37-7AAC70A1D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93570" y="2166675"/>
            <a:ext cx="6868053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hotos Showcase The Hidden Beauty Of Dread Diseases | Microbiology, Petri  dishes, Medical laboratory science">
            <a:extLst>
              <a:ext uri="{FF2B5EF4-FFF2-40B4-BE49-F238E27FC236}">
                <a16:creationId xmlns:a16="http://schemas.microsoft.com/office/drawing/2014/main" id="{9497D332-872C-D456-4F61-3A00176D43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2171698" y="2161647"/>
            <a:ext cx="6858000" cy="25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A92FA75-58AB-8A02-AA64-2919C43A1301}"/>
              </a:ext>
            </a:extLst>
          </p:cNvPr>
          <p:cNvSpPr/>
          <p:nvPr/>
        </p:nvSpPr>
        <p:spPr>
          <a:xfrm>
            <a:off x="280015" y="5898039"/>
            <a:ext cx="12079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joint venture with</a:t>
            </a:r>
          </a:p>
        </p:txBody>
      </p:sp>
      <p:pic>
        <p:nvPicPr>
          <p:cNvPr id="8" name="Picture 6" descr="Home - Aquagri">
            <a:extLst>
              <a:ext uri="{FF2B5EF4-FFF2-40B4-BE49-F238E27FC236}">
                <a16:creationId xmlns:a16="http://schemas.microsoft.com/office/drawing/2014/main" id="{76F168E5-2C8A-1BA4-F44D-6AF2506AC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7105" y="5423084"/>
            <a:ext cx="2048824" cy="94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FFCO eBazar Harvests Greater Efficiency with Oracle Fusion Cloud ERP">
            <a:extLst>
              <a:ext uri="{FF2B5EF4-FFF2-40B4-BE49-F238E27FC236}">
                <a16:creationId xmlns:a16="http://schemas.microsoft.com/office/drawing/2014/main" id="{F47DABBB-B757-AEAB-3FF4-580B91ADF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6694" y="5653186"/>
            <a:ext cx="1677170" cy="67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69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EF483204-1C04-0F9A-6EE0-ACFABCF926B0}"/>
              </a:ext>
            </a:extLst>
          </p:cNvPr>
          <p:cNvSpPr/>
          <p:nvPr/>
        </p:nvSpPr>
        <p:spPr>
          <a:xfrm>
            <a:off x="-272208" y="0"/>
            <a:ext cx="12464208" cy="6858000"/>
          </a:xfrm>
          <a:custGeom>
            <a:avLst/>
            <a:gdLst/>
            <a:ahLst/>
            <a:cxnLst/>
            <a:rect l="l" t="t" r="r" b="b"/>
            <a:pathLst>
              <a:path w="14957050" h="10479462">
                <a:moveTo>
                  <a:pt x="0" y="0"/>
                </a:moveTo>
                <a:lnTo>
                  <a:pt x="14957050" y="0"/>
                </a:lnTo>
                <a:lnTo>
                  <a:pt x="14957050" y="10479462"/>
                </a:lnTo>
                <a:lnTo>
                  <a:pt x="0" y="1047946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76299D-F32D-F346-70A9-44A709A90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72F257-AC57-43A3-8BEB-7FDA518058A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911ADF-AA79-DF5D-4A11-CE1B542C532B}"/>
              </a:ext>
            </a:extLst>
          </p:cNvPr>
          <p:cNvSpPr txBox="1"/>
          <p:nvPr/>
        </p:nvSpPr>
        <p:spPr>
          <a:xfrm>
            <a:off x="1776164" y="1125681"/>
            <a:ext cx="9784463" cy="2241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🌍 Acidic soils - 3.95 billion hectares, which is 30% of the world's ice-free land. Salinity stress affects nearly 954 million hectares of land.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❗ Both conditions severely limit plant phosphorus uptake, affecting productivity and sustainability in agriculture.</a:t>
            </a:r>
            <a:endParaRPr kumimoji="0" lang="en-IN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936E6D15-6C01-F9DE-1098-5EF4B420D14C}"/>
              </a:ext>
            </a:extLst>
          </p:cNvPr>
          <p:cNvSpPr/>
          <p:nvPr/>
        </p:nvSpPr>
        <p:spPr>
          <a:xfrm>
            <a:off x="123295" y="4309194"/>
            <a:ext cx="1801091" cy="2412285"/>
          </a:xfrm>
          <a:custGeom>
            <a:avLst/>
            <a:gdLst/>
            <a:ahLst/>
            <a:cxnLst/>
            <a:rect l="l" t="t" r="r" b="b"/>
            <a:pathLst>
              <a:path w="3467100" h="4241797">
                <a:moveTo>
                  <a:pt x="0" y="0"/>
                </a:moveTo>
                <a:lnTo>
                  <a:pt x="3467100" y="0"/>
                </a:lnTo>
                <a:lnTo>
                  <a:pt x="3467100" y="4241797"/>
                </a:lnTo>
                <a:lnTo>
                  <a:pt x="0" y="424179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5D31EF-3141-9FE9-E558-73E374650211}"/>
              </a:ext>
            </a:extLst>
          </p:cNvPr>
          <p:cNvSpPr txBox="1"/>
          <p:nvPr/>
        </p:nvSpPr>
        <p:spPr>
          <a:xfrm>
            <a:off x="1367002" y="5879296"/>
            <a:ext cx="23584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33% of global soils are degraded</a:t>
            </a:r>
            <a:endParaRPr lang="en-IN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&gt;60% soils degraded in Asia and Africa.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BCD3BB-AA14-61E2-229A-45EBA107034F}"/>
              </a:ext>
            </a:extLst>
          </p:cNvPr>
          <p:cNvSpPr txBox="1"/>
          <p:nvPr/>
        </p:nvSpPr>
        <p:spPr>
          <a:xfrm>
            <a:off x="1924386" y="314908"/>
            <a:ext cx="7613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Problem Statement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E6E5D5-FAF2-3579-39B7-5FB262DA43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374"/>
          <a:stretch/>
        </p:blipFill>
        <p:spPr>
          <a:xfrm>
            <a:off x="3577255" y="3344403"/>
            <a:ext cx="7948346" cy="353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71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7765C-34CD-BBFA-5E9C-3CF0763FF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3">
            <a:extLst>
              <a:ext uri="{FF2B5EF4-FFF2-40B4-BE49-F238E27FC236}">
                <a16:creationId xmlns:a16="http://schemas.microsoft.com/office/drawing/2014/main" id="{1596E342-748A-A9FD-BFD6-7779A5DDDBDA}"/>
              </a:ext>
            </a:extLst>
          </p:cNvPr>
          <p:cNvSpPr/>
          <p:nvPr/>
        </p:nvSpPr>
        <p:spPr>
          <a:xfrm>
            <a:off x="1003270" y="686944"/>
            <a:ext cx="10518875" cy="88460"/>
          </a:xfrm>
          <a:custGeom>
            <a:avLst/>
            <a:gdLst/>
            <a:ahLst/>
            <a:cxnLst/>
            <a:rect l="l" t="t" r="r" b="b"/>
            <a:pathLst>
              <a:path w="9017003" h="50797">
                <a:moveTo>
                  <a:pt x="0" y="0"/>
                </a:moveTo>
                <a:lnTo>
                  <a:pt x="9017003" y="0"/>
                </a:lnTo>
                <a:lnTo>
                  <a:pt x="9017003" y="50797"/>
                </a:lnTo>
                <a:lnTo>
                  <a:pt x="0" y="50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2D37034-15B8-EC84-9A4D-F5271CF13E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87" b="34551"/>
          <a:stretch/>
        </p:blipFill>
        <p:spPr>
          <a:xfrm>
            <a:off x="10340585" y="180869"/>
            <a:ext cx="1756526" cy="5087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1A1147-A2CC-AB36-B3EB-6BDAFED39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270" y="1195672"/>
            <a:ext cx="10443496" cy="50807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9D8F69-A474-3D7B-8D74-3BDFDF2D49C5}"/>
              </a:ext>
            </a:extLst>
          </p:cNvPr>
          <p:cNvSpPr/>
          <p:nvPr/>
        </p:nvSpPr>
        <p:spPr>
          <a:xfrm>
            <a:off x="3846786" y="5906814"/>
            <a:ext cx="4677104" cy="357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3">
            <a:extLst>
              <a:ext uri="{FF2B5EF4-FFF2-40B4-BE49-F238E27FC236}">
                <a16:creationId xmlns:a16="http://schemas.microsoft.com/office/drawing/2014/main" id="{53C86F75-638B-ECFA-62F3-E078F50E4E1B}"/>
              </a:ext>
            </a:extLst>
          </p:cNvPr>
          <p:cNvSpPr txBox="1"/>
          <p:nvPr/>
        </p:nvSpPr>
        <p:spPr>
          <a:xfrm>
            <a:off x="4437385" y="5757097"/>
            <a:ext cx="3813235" cy="413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Microbiome &amp; metabolite platform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9B495C-E75A-8B11-87F4-412CC598C131}"/>
              </a:ext>
            </a:extLst>
          </p:cNvPr>
          <p:cNvSpPr txBox="1"/>
          <p:nvPr/>
        </p:nvSpPr>
        <p:spPr>
          <a:xfrm>
            <a:off x="-217714" y="109554"/>
            <a:ext cx="33575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Our Solution</a:t>
            </a:r>
          </a:p>
        </p:txBody>
      </p:sp>
    </p:spTree>
    <p:extLst>
      <p:ext uri="{BB962C8B-B14F-4D97-AF65-F5344CB8AC3E}">
        <p14:creationId xmlns:p14="http://schemas.microsoft.com/office/powerpoint/2010/main" val="2925157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7765C-34CD-BBFA-5E9C-3CF0763FF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60FF390-A897-A517-C800-0C340E5086BB}"/>
              </a:ext>
            </a:extLst>
          </p:cNvPr>
          <p:cNvSpPr txBox="1"/>
          <p:nvPr/>
        </p:nvSpPr>
        <p:spPr>
          <a:xfrm>
            <a:off x="105525" y="682374"/>
            <a:ext cx="11273740" cy="46487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68325">
              <a:lnSpc>
                <a:spcPct val="150000"/>
              </a:lnSpc>
            </a:pPr>
            <a:r>
              <a:rPr lang="en-IN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3000+ screened &amp; characterized for potential agri</a:t>
            </a:r>
            <a:r>
              <a:rPr lang="en-I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culture applications; Culture type collection covering 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1683206-ED89-AFEC-C33E-55A02866A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735" y="1126944"/>
            <a:ext cx="8956675" cy="63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altLang="en-US" b="1" dirty="0">
                <a:latin typeface="+mj-lt"/>
              </a:rPr>
              <a:t>127 </a:t>
            </a:r>
            <a:r>
              <a:rPr lang="en-US" altLang="en-US" b="1" dirty="0" err="1">
                <a:latin typeface="+mj-lt"/>
              </a:rPr>
              <a:t>agro</a:t>
            </a:r>
            <a:r>
              <a:rPr lang="en-US" altLang="en-US" b="1" dirty="0">
                <a:latin typeface="+mj-lt"/>
              </a:rPr>
              <a:t> climatic zones</a:t>
            </a:r>
          </a:p>
          <a:p>
            <a: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altLang="en-US" b="1" dirty="0">
                <a:latin typeface="+mj-lt"/>
              </a:rPr>
              <a:t>20  ecological zones</a:t>
            </a:r>
          </a:p>
          <a:p>
            <a: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altLang="en-US" b="1" dirty="0">
                <a:latin typeface="+mj-lt"/>
              </a:rPr>
              <a:t>62 soil types </a:t>
            </a:r>
          </a:p>
          <a:p>
            <a: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altLang="en-US" b="1" dirty="0" err="1">
                <a:latin typeface="+mj-lt"/>
              </a:rPr>
              <a:t>Alakaline</a:t>
            </a:r>
            <a:r>
              <a:rPr lang="en-US" altLang="en-US" b="1" dirty="0">
                <a:latin typeface="+mj-lt"/>
              </a:rPr>
              <a:t>, Acidic, Humus rich, Sulphur rich,  marsh lands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A5BF8A3-2139-439C-5D56-6C529B54C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129" y="6246233"/>
            <a:ext cx="11273741" cy="73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altLang="en-US" b="1" dirty="0">
                <a:latin typeface="+mj-lt"/>
              </a:rPr>
              <a:t>Culture deposition – based on activity and novelty,   Metabolomic and Genomic studies were conducted </a:t>
            </a:r>
          </a:p>
          <a:p>
            <a:pPr marL="0" indent="0">
              <a:spcBef>
                <a:spcPct val="20000"/>
              </a:spcBef>
              <a:buClr>
                <a:schemeClr val="tx2"/>
              </a:buClr>
            </a:pPr>
            <a:endParaRPr lang="en-US" altLang="en-US" b="1" dirty="0"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F3D624-A80E-4669-D7D7-B6A79B6907DE}"/>
              </a:ext>
            </a:extLst>
          </p:cNvPr>
          <p:cNvGrpSpPr/>
          <p:nvPr/>
        </p:nvGrpSpPr>
        <p:grpSpPr>
          <a:xfrm>
            <a:off x="8891107" y="2343733"/>
            <a:ext cx="2841763" cy="3791618"/>
            <a:chOff x="3638550" y="114300"/>
            <a:chExt cx="5029201" cy="677258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11D1EDA-66C3-139B-15F7-664526115C6A}"/>
                </a:ext>
              </a:extLst>
            </p:cNvPr>
            <p:cNvSpPr/>
            <p:nvPr/>
          </p:nvSpPr>
          <p:spPr>
            <a:xfrm>
              <a:off x="4389202" y="2170406"/>
              <a:ext cx="1989648" cy="133882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4050" b="1" dirty="0" err="1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Corbel"/>
                </a:rPr>
                <a:t>Syn</a:t>
              </a:r>
              <a:r>
                <a:rPr lang="en-US" sz="4050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Corbel"/>
                </a:rPr>
                <a:t> </a:t>
              </a:r>
              <a:r>
                <a:rPr lang="en-US" sz="4050" b="1" dirty="0" err="1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Corbel"/>
                </a:rPr>
                <a:t>pda</a:t>
              </a:r>
              <a:endParaRPr lang="en-US" sz="405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rbel"/>
              </a:endParaRPr>
            </a:p>
            <a:p>
              <a:pPr algn="ctr">
                <a:defRPr/>
              </a:pPr>
              <a:endParaRPr lang="en-US" sz="405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rbel"/>
              </a:endParaRPr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896DC093-5321-1CE2-B9E4-FD9E64A2BD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3092" y="114300"/>
              <a:ext cx="4837509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CB337CAA-0879-2D83-D481-8F3F297671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2850" y="3486150"/>
              <a:ext cx="4857750" cy="314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DB9CFDF6-A7DC-DF1A-D43B-EC807F1F2F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3092" y="1050131"/>
              <a:ext cx="4894659" cy="253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525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T-1		               T-2                                                                     T-3                                                                       T-4</a:t>
              </a:r>
              <a:endParaRPr lang="en-US" altLang="en-US" sz="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C2837BD2-CB6A-8AFF-6375-2E80B9412E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52850" y="2135981"/>
              <a:ext cx="4914900" cy="253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525" b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T-5		               T-6                                                                     T-7                                                                       T-8</a:t>
              </a:r>
              <a:endParaRPr lang="en-US" altLang="en-US" sz="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101E0BE4-6A4B-6E38-645E-9B3CAC493A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52850" y="3314700"/>
              <a:ext cx="4914900" cy="253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525" b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T-9		               T-10                                                                     T-11                                                                       T-12</a:t>
              </a:r>
              <a:endParaRPr lang="en-US" altLang="en-US" sz="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494B999F-B168-B1E1-316B-596EEAC641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8550" y="4400550"/>
              <a:ext cx="5029200" cy="253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525" b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T-13		               T-14                                                                     T-15                                                                       T-16</a:t>
              </a:r>
              <a:endParaRPr lang="en-US" altLang="en-US" sz="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543C2C1-4CC2-7D84-5EA0-4358E4A219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52850" y="5507831"/>
              <a:ext cx="4857750" cy="253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525" b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T-17		               T-18                                                                     T-19                                                                       T-20</a:t>
              </a:r>
              <a:endParaRPr lang="en-US" altLang="en-US" sz="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740E1F2F-05A9-887B-F3EC-6250ED2F9F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3092" y="6632972"/>
              <a:ext cx="4894659" cy="253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525" b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T-21		               T-22                                                                     T-23                                                                       T-24</a:t>
              </a:r>
              <a:endParaRPr lang="en-US" altLang="en-US" sz="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107CCEB0-B175-5CC2-F6D6-6CAE88F534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129" y="299171"/>
            <a:ext cx="11553371" cy="430711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D502333-D8B0-023C-2AA9-F4050D0D3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467" y="2761268"/>
            <a:ext cx="2936890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groecological zones of india">
            <a:extLst>
              <a:ext uri="{FF2B5EF4-FFF2-40B4-BE49-F238E27FC236}">
                <a16:creationId xmlns:a16="http://schemas.microsoft.com/office/drawing/2014/main" id="{3D3C7C3B-69D5-5C91-5BBD-DCA0513771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7"/>
          <a:stretch/>
        </p:blipFill>
        <p:spPr bwMode="auto">
          <a:xfrm>
            <a:off x="5050095" y="2789983"/>
            <a:ext cx="3152502" cy="334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C42E5E9-EC8A-26DD-128C-969DFD7E238C}"/>
              </a:ext>
            </a:extLst>
          </p:cNvPr>
          <p:cNvSpPr txBox="1"/>
          <p:nvPr/>
        </p:nvSpPr>
        <p:spPr>
          <a:xfrm>
            <a:off x="1086678" y="113343"/>
            <a:ext cx="99340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Eco-friendly microbial culture Bank: Upholding of Real Natural Wealth for sustainability</a:t>
            </a:r>
            <a:r>
              <a:rPr lang="en-IN" sz="2000" b="1" dirty="0">
                <a:effectLst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1379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9222" b="-9222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30969" y="5360091"/>
            <a:ext cx="12631198" cy="1624219"/>
          </a:xfrm>
          <a:custGeom>
            <a:avLst/>
            <a:gdLst/>
            <a:ahLst/>
            <a:cxnLst/>
            <a:rect l="l" t="t" r="r" b="b"/>
            <a:pathLst>
              <a:path w="18946797" h="2436329">
                <a:moveTo>
                  <a:pt x="0" y="0"/>
                </a:moveTo>
                <a:lnTo>
                  <a:pt x="18946798" y="0"/>
                </a:lnTo>
                <a:lnTo>
                  <a:pt x="18946798" y="2436328"/>
                </a:lnTo>
                <a:lnTo>
                  <a:pt x="0" y="243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380474" y="4461062"/>
            <a:ext cx="2703909" cy="538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39"/>
              </a:lnSpc>
              <a:spcBef>
                <a:spcPct val="0"/>
              </a:spcBef>
            </a:pPr>
            <a:r>
              <a:rPr lang="en-US" sz="1999" b="1">
                <a:solidFill>
                  <a:srgbClr val="000000"/>
                </a:solidFill>
                <a:latin typeface="Signika Bold"/>
                <a:ea typeface="Signika Bold"/>
                <a:cs typeface="Signika Bold"/>
                <a:sym typeface="Signika Bold"/>
              </a:rPr>
              <a:t>40% </a:t>
            </a:r>
          </a:p>
          <a:p>
            <a:pPr algn="ctr" defTabSz="609630">
              <a:lnSpc>
                <a:spcPts val="2139"/>
              </a:lnSpc>
              <a:spcBef>
                <a:spcPct val="0"/>
              </a:spcBef>
            </a:pPr>
            <a:r>
              <a:rPr lang="en-US" sz="1999" b="1">
                <a:solidFill>
                  <a:srgbClr val="000000"/>
                </a:solidFill>
                <a:latin typeface="Signika Bold"/>
                <a:ea typeface="Signika Bold"/>
                <a:cs typeface="Signika Bold"/>
                <a:sym typeface="Signika Bold"/>
              </a:rPr>
              <a:t> Increase in Root Volume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4679" y="4814131"/>
            <a:ext cx="1504235" cy="359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428"/>
              </a:lnSpc>
              <a:spcBef>
                <a:spcPct val="0"/>
              </a:spcBef>
            </a:pPr>
            <a:r>
              <a:rPr lang="en-US" sz="1335" b="1">
                <a:solidFill>
                  <a:srgbClr val="000000"/>
                </a:solidFill>
                <a:latin typeface="Signika Bold"/>
                <a:ea typeface="Signika Bold"/>
                <a:cs typeface="Signika Bold"/>
                <a:sym typeface="Signika Bold"/>
              </a:rPr>
              <a:t>Conventional Fertilizers + BF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956148" y="4829300"/>
            <a:ext cx="1932116" cy="361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428"/>
              </a:lnSpc>
              <a:spcBef>
                <a:spcPct val="0"/>
              </a:spcBef>
            </a:pPr>
            <a:r>
              <a:rPr lang="en-IN" sz="1400" b="1" i="1" u="none" strike="noStrike" dirty="0">
                <a:solidFill>
                  <a:srgbClr val="000000"/>
                </a:solidFill>
                <a:effectLst/>
                <a:latin typeface="Signika Bold"/>
              </a:rPr>
              <a:t>Penicillium </a:t>
            </a:r>
            <a:r>
              <a:rPr lang="en-IN" sz="1400" b="1" i="1" u="none" strike="noStrike" dirty="0" err="1">
                <a:solidFill>
                  <a:srgbClr val="000000"/>
                </a:solidFill>
                <a:effectLst/>
                <a:latin typeface="Signika Bold"/>
              </a:rPr>
              <a:t>pinophilum</a:t>
            </a:r>
            <a:r>
              <a:rPr lang="en-IN" sz="1400" b="1" i="0" u="none" strike="noStrike" dirty="0">
                <a:solidFill>
                  <a:srgbClr val="000000"/>
                </a:solidFill>
                <a:effectLst/>
                <a:latin typeface="Signika Bold"/>
              </a:rPr>
              <a:t> NFCCI 2498</a:t>
            </a:r>
            <a:endParaRPr lang="en-US" sz="1335" b="1" dirty="0">
              <a:solidFill>
                <a:srgbClr val="000000"/>
              </a:solidFill>
              <a:latin typeface="Signika Bold"/>
              <a:ea typeface="Signika Bold"/>
              <a:cs typeface="Signika Bold"/>
              <a:sym typeface="Signika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408825" y="983560"/>
            <a:ext cx="5026063" cy="5269791"/>
          </a:xfrm>
          <a:custGeom>
            <a:avLst/>
            <a:gdLst/>
            <a:ahLst/>
            <a:cxnLst/>
            <a:rect l="l" t="t" r="r" b="b"/>
            <a:pathLst>
              <a:path w="7539095" h="7904687">
                <a:moveTo>
                  <a:pt x="0" y="0"/>
                </a:moveTo>
                <a:lnTo>
                  <a:pt x="7539095" y="0"/>
                </a:lnTo>
                <a:lnTo>
                  <a:pt x="7539095" y="7904687"/>
                </a:lnTo>
                <a:lnTo>
                  <a:pt x="0" y="790468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-280542" y="3057045"/>
            <a:ext cx="2606286" cy="1709627"/>
            <a:chOff x="8" y="-19051"/>
            <a:chExt cx="5354222" cy="3419254"/>
          </a:xfrm>
        </p:grpSpPr>
        <p:sp>
          <p:nvSpPr>
            <p:cNvPr id="9" name="Freeform 9"/>
            <p:cNvSpPr/>
            <p:nvPr/>
          </p:nvSpPr>
          <p:spPr>
            <a:xfrm rot="-2700000">
              <a:off x="593485" y="1819983"/>
              <a:ext cx="1447323" cy="1447323"/>
            </a:xfrm>
            <a:custGeom>
              <a:avLst/>
              <a:gdLst/>
              <a:ahLst/>
              <a:cxnLst/>
              <a:rect l="l" t="t" r="r" b="b"/>
              <a:pathLst>
                <a:path w="1447323" h="1447323">
                  <a:moveTo>
                    <a:pt x="0" y="0"/>
                  </a:moveTo>
                  <a:lnTo>
                    <a:pt x="1447323" y="0"/>
                  </a:lnTo>
                  <a:lnTo>
                    <a:pt x="1447323" y="1447324"/>
                  </a:lnTo>
                  <a:lnTo>
                    <a:pt x="0" y="1447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AutoShape 10"/>
            <p:cNvSpPr/>
            <p:nvPr/>
          </p:nvSpPr>
          <p:spPr>
            <a:xfrm>
              <a:off x="8" y="3313903"/>
              <a:ext cx="2281936" cy="1425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 rot="-2700000">
              <a:off x="1833432" y="2569727"/>
              <a:ext cx="815930" cy="830476"/>
            </a:xfrm>
            <a:custGeom>
              <a:avLst/>
              <a:gdLst/>
              <a:ahLst/>
              <a:cxnLst/>
              <a:rect l="l" t="t" r="r" b="b"/>
              <a:pathLst>
                <a:path w="815930" h="830476">
                  <a:moveTo>
                    <a:pt x="0" y="0"/>
                  </a:moveTo>
                  <a:lnTo>
                    <a:pt x="815930" y="0"/>
                  </a:lnTo>
                  <a:lnTo>
                    <a:pt x="815930" y="830476"/>
                  </a:lnTo>
                  <a:lnTo>
                    <a:pt x="0" y="830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77641" r="-80808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 rot="-2700000">
              <a:off x="2457797" y="1819983"/>
              <a:ext cx="1447323" cy="1447323"/>
            </a:xfrm>
            <a:custGeom>
              <a:avLst/>
              <a:gdLst/>
              <a:ahLst/>
              <a:cxnLst/>
              <a:rect l="l" t="t" r="r" b="b"/>
              <a:pathLst>
                <a:path w="1447323" h="1447323">
                  <a:moveTo>
                    <a:pt x="0" y="0"/>
                  </a:moveTo>
                  <a:lnTo>
                    <a:pt x="1447323" y="0"/>
                  </a:lnTo>
                  <a:lnTo>
                    <a:pt x="1447323" y="1447324"/>
                  </a:lnTo>
                  <a:lnTo>
                    <a:pt x="0" y="1447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AutoShape 13"/>
            <p:cNvSpPr/>
            <p:nvPr/>
          </p:nvSpPr>
          <p:spPr>
            <a:xfrm>
              <a:off x="1126630" y="3313903"/>
              <a:ext cx="2298718" cy="0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 rot="-2700000">
              <a:off x="3355262" y="1801972"/>
              <a:ext cx="1447323" cy="1447323"/>
            </a:xfrm>
            <a:custGeom>
              <a:avLst/>
              <a:gdLst/>
              <a:ahLst/>
              <a:cxnLst/>
              <a:rect l="l" t="t" r="r" b="b"/>
              <a:pathLst>
                <a:path w="1447323" h="1447323">
                  <a:moveTo>
                    <a:pt x="0" y="0"/>
                  </a:moveTo>
                  <a:lnTo>
                    <a:pt x="1447324" y="0"/>
                  </a:lnTo>
                  <a:lnTo>
                    <a:pt x="1447324" y="1447323"/>
                  </a:lnTo>
                  <a:lnTo>
                    <a:pt x="0" y="1447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AutoShape 15"/>
            <p:cNvSpPr/>
            <p:nvPr/>
          </p:nvSpPr>
          <p:spPr>
            <a:xfrm>
              <a:off x="3055512" y="3313554"/>
              <a:ext cx="2298718" cy="0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 rot="-2700000">
              <a:off x="598909" y="343537"/>
              <a:ext cx="1447323" cy="1447323"/>
            </a:xfrm>
            <a:custGeom>
              <a:avLst/>
              <a:gdLst/>
              <a:ahLst/>
              <a:cxnLst/>
              <a:rect l="l" t="t" r="r" b="b"/>
              <a:pathLst>
                <a:path w="1447323" h="1447323">
                  <a:moveTo>
                    <a:pt x="0" y="0"/>
                  </a:moveTo>
                  <a:lnTo>
                    <a:pt x="1447323" y="0"/>
                  </a:lnTo>
                  <a:lnTo>
                    <a:pt x="1447323" y="1447323"/>
                  </a:lnTo>
                  <a:lnTo>
                    <a:pt x="0" y="1447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985494" y="-19051"/>
              <a:ext cx="650399" cy="2808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1199"/>
                </a:lnSpc>
              </a:pPr>
              <a:r>
                <a:rPr lang="en-US" sz="856" b="1" dirty="0">
                  <a:solidFill>
                    <a:srgbClr val="000000"/>
                  </a:solidFill>
                  <a:latin typeface="Signika Bold"/>
                  <a:ea typeface="Signika Bold"/>
                  <a:cs typeface="Signika Bold"/>
                  <a:sym typeface="Signika Bold"/>
                </a:rPr>
                <a:t>6480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981362" y="2163035"/>
              <a:ext cx="461258" cy="2887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199"/>
                </a:lnSpc>
              </a:pPr>
              <a:r>
                <a:rPr lang="en-US" sz="856" b="1" dirty="0">
                  <a:solidFill>
                    <a:srgbClr val="000000"/>
                  </a:solidFill>
                  <a:latin typeface="Signika Bold"/>
                  <a:ea typeface="Signika Bold"/>
                  <a:cs typeface="Signika Bold"/>
                  <a:sym typeface="Signika Bold"/>
                </a:rPr>
                <a:t>6.03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826400" y="1378699"/>
              <a:ext cx="722517" cy="2808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1199"/>
                </a:lnSpc>
              </a:pPr>
              <a:r>
                <a:rPr lang="en-US" sz="856" b="1" dirty="0">
                  <a:solidFill>
                    <a:srgbClr val="000000"/>
                  </a:solidFill>
                  <a:latin typeface="Signika Bold"/>
                  <a:ea typeface="Signika Bold"/>
                  <a:cs typeface="Signika Bold"/>
                  <a:sym typeface="Signika Bold"/>
                </a:rPr>
                <a:t>11.97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3679136" y="1435183"/>
              <a:ext cx="798016" cy="2808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1199"/>
                </a:lnSpc>
              </a:pPr>
              <a:r>
                <a:rPr lang="en-US" sz="856" b="1" dirty="0">
                  <a:solidFill>
                    <a:srgbClr val="000000"/>
                  </a:solidFill>
                  <a:latin typeface="Signika Bold"/>
                  <a:ea typeface="Signika Bold"/>
                  <a:cs typeface="Signika Bold"/>
                  <a:sym typeface="Signika Bold"/>
                </a:rPr>
                <a:t>10.23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550964" y="2659369"/>
            <a:ext cx="2654468" cy="2064865"/>
            <a:chOff x="8" y="-19050"/>
            <a:chExt cx="5354222" cy="4129730"/>
          </a:xfrm>
        </p:grpSpPr>
        <p:sp>
          <p:nvSpPr>
            <p:cNvPr id="22" name="Freeform 22"/>
            <p:cNvSpPr/>
            <p:nvPr/>
          </p:nvSpPr>
          <p:spPr>
            <a:xfrm rot="-2700000">
              <a:off x="593485" y="2615335"/>
              <a:ext cx="1447323" cy="1447323"/>
            </a:xfrm>
            <a:custGeom>
              <a:avLst/>
              <a:gdLst/>
              <a:ahLst/>
              <a:cxnLst/>
              <a:rect l="l" t="t" r="r" b="b"/>
              <a:pathLst>
                <a:path w="1447323" h="1447323">
                  <a:moveTo>
                    <a:pt x="0" y="0"/>
                  </a:moveTo>
                  <a:lnTo>
                    <a:pt x="1447323" y="0"/>
                  </a:lnTo>
                  <a:lnTo>
                    <a:pt x="1447323" y="1447323"/>
                  </a:lnTo>
                  <a:lnTo>
                    <a:pt x="0" y="1447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 rot="18900000">
              <a:off x="1598778" y="2599604"/>
              <a:ext cx="1340132" cy="1432890"/>
            </a:xfrm>
            <a:custGeom>
              <a:avLst/>
              <a:gdLst/>
              <a:ahLst/>
              <a:cxnLst/>
              <a:rect l="l" t="t" r="r" b="b"/>
              <a:pathLst>
                <a:path w="1447323" h="1447323">
                  <a:moveTo>
                    <a:pt x="0" y="0"/>
                  </a:moveTo>
                  <a:lnTo>
                    <a:pt x="1447324" y="0"/>
                  </a:lnTo>
                  <a:lnTo>
                    <a:pt x="1447324" y="1447323"/>
                  </a:lnTo>
                  <a:lnTo>
                    <a:pt x="0" y="1447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AutoShape 24"/>
            <p:cNvSpPr/>
            <p:nvPr/>
          </p:nvSpPr>
          <p:spPr>
            <a:xfrm>
              <a:off x="8" y="4109255"/>
              <a:ext cx="2281936" cy="1425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 rot="-2700000">
              <a:off x="2457797" y="2615335"/>
              <a:ext cx="1447323" cy="1447323"/>
            </a:xfrm>
            <a:custGeom>
              <a:avLst/>
              <a:gdLst/>
              <a:ahLst/>
              <a:cxnLst/>
              <a:rect l="l" t="t" r="r" b="b"/>
              <a:pathLst>
                <a:path w="1447323" h="1447323">
                  <a:moveTo>
                    <a:pt x="0" y="0"/>
                  </a:moveTo>
                  <a:lnTo>
                    <a:pt x="1447323" y="0"/>
                  </a:lnTo>
                  <a:lnTo>
                    <a:pt x="1447323" y="1447323"/>
                  </a:lnTo>
                  <a:lnTo>
                    <a:pt x="0" y="1447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AutoShape 26"/>
            <p:cNvSpPr/>
            <p:nvPr/>
          </p:nvSpPr>
          <p:spPr>
            <a:xfrm>
              <a:off x="1126630" y="4109255"/>
              <a:ext cx="2298718" cy="0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27"/>
            <p:cNvSpPr/>
            <p:nvPr/>
          </p:nvSpPr>
          <p:spPr>
            <a:xfrm rot="-2700000">
              <a:off x="2773493" y="380114"/>
              <a:ext cx="815930" cy="830476"/>
            </a:xfrm>
            <a:custGeom>
              <a:avLst/>
              <a:gdLst/>
              <a:ahLst/>
              <a:cxnLst/>
              <a:rect l="l" t="t" r="r" b="b"/>
              <a:pathLst>
                <a:path w="815930" h="830476">
                  <a:moveTo>
                    <a:pt x="0" y="0"/>
                  </a:moveTo>
                  <a:lnTo>
                    <a:pt x="815930" y="0"/>
                  </a:lnTo>
                  <a:lnTo>
                    <a:pt x="815930" y="830476"/>
                  </a:lnTo>
                  <a:lnTo>
                    <a:pt x="0" y="830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t="-77641" r="-80808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28"/>
            <p:cNvSpPr/>
            <p:nvPr/>
          </p:nvSpPr>
          <p:spPr>
            <a:xfrm rot="-2700000">
              <a:off x="3355262" y="2597323"/>
              <a:ext cx="1447323" cy="1447323"/>
            </a:xfrm>
            <a:custGeom>
              <a:avLst/>
              <a:gdLst/>
              <a:ahLst/>
              <a:cxnLst/>
              <a:rect l="l" t="t" r="r" b="b"/>
              <a:pathLst>
                <a:path w="1447323" h="1447323">
                  <a:moveTo>
                    <a:pt x="0" y="0"/>
                  </a:moveTo>
                  <a:lnTo>
                    <a:pt x="1447324" y="0"/>
                  </a:lnTo>
                  <a:lnTo>
                    <a:pt x="1447324" y="1447324"/>
                  </a:lnTo>
                  <a:lnTo>
                    <a:pt x="0" y="1447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AutoShape 29"/>
            <p:cNvSpPr/>
            <p:nvPr/>
          </p:nvSpPr>
          <p:spPr>
            <a:xfrm>
              <a:off x="3055512" y="4108905"/>
              <a:ext cx="2298718" cy="0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30"/>
            <p:cNvSpPr/>
            <p:nvPr/>
          </p:nvSpPr>
          <p:spPr>
            <a:xfrm rot="-2700000">
              <a:off x="3670959" y="1888632"/>
              <a:ext cx="815930" cy="830476"/>
            </a:xfrm>
            <a:custGeom>
              <a:avLst/>
              <a:gdLst/>
              <a:ahLst/>
              <a:cxnLst/>
              <a:rect l="l" t="t" r="r" b="b"/>
              <a:pathLst>
                <a:path w="815930" h="830476">
                  <a:moveTo>
                    <a:pt x="0" y="0"/>
                  </a:moveTo>
                  <a:lnTo>
                    <a:pt x="815930" y="0"/>
                  </a:lnTo>
                  <a:lnTo>
                    <a:pt x="815930" y="830476"/>
                  </a:lnTo>
                  <a:lnTo>
                    <a:pt x="0" y="830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t="-77641" r="-80808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1"/>
            <p:cNvSpPr/>
            <p:nvPr/>
          </p:nvSpPr>
          <p:spPr>
            <a:xfrm rot="-2700000">
              <a:off x="593485" y="424265"/>
              <a:ext cx="1447323" cy="1447323"/>
            </a:xfrm>
            <a:custGeom>
              <a:avLst/>
              <a:gdLst/>
              <a:ahLst/>
              <a:cxnLst/>
              <a:rect l="l" t="t" r="r" b="b"/>
              <a:pathLst>
                <a:path w="1447323" h="1447323">
                  <a:moveTo>
                    <a:pt x="0" y="0"/>
                  </a:moveTo>
                  <a:lnTo>
                    <a:pt x="1447323" y="0"/>
                  </a:lnTo>
                  <a:lnTo>
                    <a:pt x="1447323" y="1447323"/>
                  </a:lnTo>
                  <a:lnTo>
                    <a:pt x="0" y="1447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3"/>
            <p:cNvSpPr/>
            <p:nvPr/>
          </p:nvSpPr>
          <p:spPr>
            <a:xfrm rot="18900000">
              <a:off x="593486" y="1150604"/>
              <a:ext cx="1447324" cy="1447324"/>
            </a:xfrm>
            <a:custGeom>
              <a:avLst/>
              <a:gdLst/>
              <a:ahLst/>
              <a:cxnLst/>
              <a:rect l="l" t="t" r="r" b="b"/>
              <a:pathLst>
                <a:path w="1447323" h="1447323">
                  <a:moveTo>
                    <a:pt x="0" y="0"/>
                  </a:moveTo>
                  <a:lnTo>
                    <a:pt x="1447323" y="0"/>
                  </a:lnTo>
                  <a:lnTo>
                    <a:pt x="1447323" y="1447323"/>
                  </a:lnTo>
                  <a:lnTo>
                    <a:pt x="0" y="1447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4"/>
            <p:cNvSpPr/>
            <p:nvPr/>
          </p:nvSpPr>
          <p:spPr>
            <a:xfrm rot="-2700000">
              <a:off x="2457797" y="1102223"/>
              <a:ext cx="1447323" cy="1447323"/>
            </a:xfrm>
            <a:custGeom>
              <a:avLst/>
              <a:gdLst/>
              <a:ahLst/>
              <a:cxnLst/>
              <a:rect l="l" t="t" r="r" b="b"/>
              <a:pathLst>
                <a:path w="1447323" h="1447323">
                  <a:moveTo>
                    <a:pt x="0" y="0"/>
                  </a:moveTo>
                  <a:lnTo>
                    <a:pt x="1447323" y="0"/>
                  </a:lnTo>
                  <a:lnTo>
                    <a:pt x="1447323" y="1447323"/>
                  </a:lnTo>
                  <a:lnTo>
                    <a:pt x="0" y="1447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042604" y="32444"/>
              <a:ext cx="574144" cy="2808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1199"/>
                </a:lnSpc>
              </a:pPr>
              <a:r>
                <a:rPr lang="en-US" sz="856" b="1" dirty="0">
                  <a:solidFill>
                    <a:srgbClr val="000000"/>
                  </a:solidFill>
                  <a:latin typeface="Signika Bold"/>
                  <a:ea typeface="Signika Bold"/>
                  <a:cs typeface="Signika Bold"/>
                  <a:sym typeface="Signika Bold"/>
                </a:rPr>
                <a:t>7780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2898221" y="-19050"/>
              <a:ext cx="574146" cy="2808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1199"/>
                </a:lnSpc>
              </a:pPr>
              <a:r>
                <a:rPr lang="en-US" sz="856" b="1" dirty="0">
                  <a:solidFill>
                    <a:srgbClr val="000000"/>
                  </a:solidFill>
                  <a:latin typeface="Signika Bold"/>
                  <a:ea typeface="Signika Bold"/>
                  <a:cs typeface="Signika Bold"/>
                  <a:sym typeface="Signika Bold"/>
                </a:rPr>
                <a:t>25.17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3751306" y="1458908"/>
              <a:ext cx="678188" cy="2909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1199"/>
                </a:lnSpc>
              </a:pPr>
              <a:r>
                <a:rPr lang="en-US" sz="856" b="1" dirty="0">
                  <a:solidFill>
                    <a:srgbClr val="000000"/>
                  </a:solidFill>
                  <a:latin typeface="Signika Bold"/>
                  <a:ea typeface="Signika Bold"/>
                  <a:cs typeface="Signika Bold"/>
                  <a:sym typeface="Signika Bold"/>
                </a:rPr>
                <a:t>15.46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897547" y="831650"/>
              <a:ext cx="633438" cy="2808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1199"/>
                </a:lnSpc>
              </a:pPr>
              <a:r>
                <a:rPr lang="en-US" sz="856" b="1" dirty="0">
                  <a:solidFill>
                    <a:srgbClr val="000000"/>
                  </a:solidFill>
                  <a:latin typeface="Signika Bold"/>
                  <a:ea typeface="Signika Bold"/>
                  <a:cs typeface="Signika Bold"/>
                  <a:sym typeface="Signika Bold"/>
                </a:rPr>
                <a:t>20.41</a:t>
              </a:r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2176237" y="262430"/>
            <a:ext cx="9696614" cy="853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3413"/>
              </a:lnSpc>
            </a:pPr>
            <a:r>
              <a:rPr lang="en-US" sz="2666" b="1" dirty="0">
                <a:solidFill>
                  <a:srgbClr val="000000"/>
                </a:solidFill>
                <a:latin typeface="Signika Bold"/>
                <a:ea typeface="Signika Bold"/>
                <a:cs typeface="Signika Bold"/>
                <a:sym typeface="Signika Bold"/>
              </a:rPr>
              <a:t> Effect of </a:t>
            </a:r>
            <a:r>
              <a:rPr lang="en-IN" sz="2400" b="1" i="1" u="none" strike="noStrike" dirty="0">
                <a:solidFill>
                  <a:srgbClr val="000000"/>
                </a:solidFill>
                <a:effectLst/>
                <a:latin typeface="Signika Bold"/>
              </a:rPr>
              <a:t>Penicillium </a:t>
            </a:r>
            <a:r>
              <a:rPr lang="en-IN" sz="2400" b="1" i="1" u="none" strike="noStrike" dirty="0" err="1">
                <a:solidFill>
                  <a:srgbClr val="000000"/>
                </a:solidFill>
                <a:effectLst/>
                <a:latin typeface="Signika Bold"/>
              </a:rPr>
              <a:t>pinophilum</a:t>
            </a:r>
            <a:r>
              <a:rPr lang="en-IN" sz="2400" b="1" i="0" u="none" strike="noStrike" dirty="0">
                <a:solidFill>
                  <a:srgbClr val="000000"/>
                </a:solidFill>
                <a:effectLst/>
                <a:latin typeface="Signika Bold"/>
              </a:rPr>
              <a:t> NFCCI 2498</a:t>
            </a:r>
            <a:r>
              <a:rPr lang="en-US" sz="2666" b="1" dirty="0">
                <a:solidFill>
                  <a:srgbClr val="000000"/>
                </a:solidFill>
                <a:latin typeface="Signika Bold"/>
                <a:ea typeface="Signika Bold"/>
                <a:cs typeface="Signika Bold"/>
                <a:sym typeface="Signika Bold"/>
              </a:rPr>
              <a:t> on nutrient use efficiency  and grain yield in Paddy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797953" y="3059150"/>
            <a:ext cx="1868951" cy="538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39"/>
              </a:lnSpc>
              <a:spcBef>
                <a:spcPct val="0"/>
              </a:spcBef>
            </a:pPr>
            <a:r>
              <a:rPr lang="en-US" sz="1999" b="1">
                <a:solidFill>
                  <a:srgbClr val="000000"/>
                </a:solidFill>
                <a:latin typeface="Signika Bold"/>
                <a:ea typeface="Signika Bold"/>
                <a:cs typeface="Signika Bold"/>
                <a:sym typeface="Signika Bold"/>
              </a:rPr>
              <a:t>20% </a:t>
            </a:r>
          </a:p>
          <a:p>
            <a:pPr algn="ctr" defTabSz="609630">
              <a:lnSpc>
                <a:spcPts val="2139"/>
              </a:lnSpc>
              <a:spcBef>
                <a:spcPct val="0"/>
              </a:spcBef>
            </a:pPr>
            <a:r>
              <a:rPr lang="en-US" sz="1999" b="1">
                <a:solidFill>
                  <a:srgbClr val="000000"/>
                </a:solidFill>
                <a:latin typeface="Signika Bold"/>
                <a:ea typeface="Signika Bold"/>
                <a:cs typeface="Signika Bold"/>
                <a:sym typeface="Signika Bold"/>
              </a:rPr>
              <a:t> Increase in Yield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466794" y="1629160"/>
            <a:ext cx="2531269" cy="538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39"/>
              </a:lnSpc>
              <a:spcBef>
                <a:spcPct val="0"/>
              </a:spcBef>
            </a:pPr>
            <a:r>
              <a:rPr lang="en-US" sz="1999" b="1">
                <a:solidFill>
                  <a:srgbClr val="000000"/>
                </a:solidFill>
                <a:latin typeface="Signika Bold"/>
                <a:ea typeface="Signika Bold"/>
                <a:cs typeface="Signika Bold"/>
                <a:sym typeface="Signika Bold"/>
              </a:rPr>
              <a:t>2X </a:t>
            </a:r>
          </a:p>
          <a:p>
            <a:pPr algn="ctr" defTabSz="609630">
              <a:lnSpc>
                <a:spcPts val="2139"/>
              </a:lnSpc>
              <a:spcBef>
                <a:spcPct val="0"/>
              </a:spcBef>
            </a:pPr>
            <a:r>
              <a:rPr lang="en-US" sz="1999" b="1">
                <a:solidFill>
                  <a:srgbClr val="000000"/>
                </a:solidFill>
                <a:latin typeface="Signika Bold"/>
                <a:ea typeface="Signika Bold"/>
                <a:cs typeface="Signika Bold"/>
                <a:sym typeface="Signika Bold"/>
              </a:rPr>
              <a:t> Increase in Dry Matter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28767" y="268054"/>
            <a:ext cx="2071200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853"/>
              </a:lnSpc>
              <a:spcBef>
                <a:spcPct val="0"/>
              </a:spcBef>
            </a:pPr>
            <a:r>
              <a:rPr lang="en-US" sz="2666" b="1" dirty="0">
                <a:solidFill>
                  <a:srgbClr val="000000"/>
                </a:solidFill>
                <a:latin typeface="Signika Bold"/>
                <a:ea typeface="Signika Bold"/>
                <a:cs typeface="Signika Bold"/>
                <a:sym typeface="Signika Bold"/>
              </a:rPr>
              <a:t>Case study: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244292" y="1458053"/>
            <a:ext cx="5620113" cy="503986"/>
            <a:chOff x="0" y="-21381"/>
            <a:chExt cx="11240226" cy="1007970"/>
          </a:xfrm>
        </p:grpSpPr>
        <p:grpSp>
          <p:nvGrpSpPr>
            <p:cNvPr id="44" name="Group 44"/>
            <p:cNvGrpSpPr/>
            <p:nvPr/>
          </p:nvGrpSpPr>
          <p:grpSpPr>
            <a:xfrm>
              <a:off x="5014490" y="32297"/>
              <a:ext cx="387959" cy="387959"/>
              <a:chOff x="0" y="0"/>
              <a:chExt cx="812800" cy="8128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5286" tIns="25286" rIns="25286" bIns="25286" rtlCol="0" anchor="ctr"/>
              <a:lstStyle/>
              <a:p>
                <a:pPr algn="ctr" defTabSz="609630">
                  <a:lnSpc>
                    <a:spcPts val="205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5014490" y="550002"/>
              <a:ext cx="387959" cy="387959"/>
              <a:chOff x="0" y="0"/>
              <a:chExt cx="812800" cy="8128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43B0C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5286" tIns="25286" rIns="25286" bIns="25286" rtlCol="0" anchor="ctr"/>
              <a:lstStyle/>
              <a:p>
                <a:pPr algn="ctr" defTabSz="609630">
                  <a:lnSpc>
                    <a:spcPts val="205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0" name="TextBox 50"/>
            <p:cNvSpPr txBox="1"/>
            <p:nvPr/>
          </p:nvSpPr>
          <p:spPr>
            <a:xfrm>
              <a:off x="5627078" y="626876"/>
              <a:ext cx="5613148" cy="359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1428"/>
                </a:lnSpc>
                <a:spcBef>
                  <a:spcPct val="0"/>
                </a:spcBef>
              </a:pPr>
              <a:r>
                <a:rPr lang="en-US" sz="1335" b="1" dirty="0">
                  <a:solidFill>
                    <a:srgbClr val="000000"/>
                  </a:solidFill>
                  <a:latin typeface="Signika Bold"/>
                  <a:ea typeface="Signika Bold"/>
                  <a:cs typeface="Signika Bold"/>
                  <a:sym typeface="Signika Bold"/>
                </a:rPr>
                <a:t>K use efficiency (kg/kg)</a:t>
              </a:r>
            </a:p>
          </p:txBody>
        </p:sp>
        <p:grpSp>
          <p:nvGrpSpPr>
            <p:cNvPr id="51" name="Group 51"/>
            <p:cNvGrpSpPr/>
            <p:nvPr/>
          </p:nvGrpSpPr>
          <p:grpSpPr>
            <a:xfrm>
              <a:off x="0" y="8246"/>
              <a:ext cx="387959" cy="387959"/>
              <a:chOff x="0" y="0"/>
              <a:chExt cx="812800" cy="81280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9B554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5286" tIns="25286" rIns="25286" bIns="25286" rtlCol="0" anchor="ctr"/>
              <a:lstStyle/>
              <a:p>
                <a:pPr algn="ctr" defTabSz="609630">
                  <a:lnSpc>
                    <a:spcPts val="205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0" y="587208"/>
              <a:ext cx="387959" cy="387959"/>
              <a:chOff x="0" y="0"/>
              <a:chExt cx="812800" cy="81280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71F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5286" tIns="25286" rIns="25286" bIns="25286" rtlCol="0" anchor="ctr"/>
              <a:lstStyle/>
              <a:p>
                <a:pPr algn="ctr" defTabSz="609630">
                  <a:lnSpc>
                    <a:spcPts val="205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7" name="TextBox 57"/>
            <p:cNvSpPr txBox="1"/>
            <p:nvPr/>
          </p:nvSpPr>
          <p:spPr>
            <a:xfrm>
              <a:off x="630026" y="22199"/>
              <a:ext cx="3008472" cy="359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1428"/>
                </a:lnSpc>
                <a:spcBef>
                  <a:spcPct val="0"/>
                </a:spcBef>
              </a:pPr>
              <a:r>
                <a:rPr lang="en-US" sz="1335" b="1" dirty="0">
                  <a:solidFill>
                    <a:srgbClr val="000000"/>
                  </a:solidFill>
                  <a:latin typeface="Signika Bold"/>
                  <a:ea typeface="Signika Bold"/>
                  <a:cs typeface="Signika Bold"/>
                  <a:sym typeface="Signika Bold"/>
                </a:rPr>
                <a:t>Grain yield (kg/ha)</a:t>
              </a: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630026" y="569052"/>
              <a:ext cx="4142400" cy="359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1428"/>
                </a:lnSpc>
                <a:spcBef>
                  <a:spcPct val="0"/>
                </a:spcBef>
              </a:pPr>
              <a:r>
                <a:rPr lang="en-US" sz="1335" b="1">
                  <a:solidFill>
                    <a:srgbClr val="000000"/>
                  </a:solidFill>
                  <a:latin typeface="Signika Bold"/>
                  <a:ea typeface="Signika Bold"/>
                  <a:cs typeface="Signika Bold"/>
                  <a:sym typeface="Signika Bold"/>
                </a:rPr>
                <a:t>N use efficiency (kg/kg)</a:t>
              </a:r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5284966" y="-21381"/>
              <a:ext cx="4201470" cy="4558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1869"/>
                </a:lnSpc>
                <a:spcBef>
                  <a:spcPct val="0"/>
                </a:spcBef>
              </a:pPr>
              <a:r>
                <a:rPr lang="en-US" sz="1335" b="1" dirty="0">
                  <a:solidFill>
                    <a:srgbClr val="000000"/>
                  </a:solidFill>
                  <a:latin typeface="Signika Bold"/>
                  <a:ea typeface="Signika Bold"/>
                  <a:cs typeface="Signika Bold"/>
                  <a:sym typeface="Signika Bold"/>
                </a:rPr>
                <a:t>P use efficiency (kg/kg)</a:t>
              </a: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9264956" y="5785265"/>
            <a:ext cx="386935" cy="386935"/>
            <a:chOff x="0" y="0"/>
            <a:chExt cx="773869" cy="773869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773869" cy="773869"/>
            </a:xfrm>
            <a:custGeom>
              <a:avLst/>
              <a:gdLst/>
              <a:ahLst/>
              <a:cxnLst/>
              <a:rect l="l" t="t" r="r" b="b"/>
              <a:pathLst>
                <a:path w="773869" h="773869">
                  <a:moveTo>
                    <a:pt x="0" y="0"/>
                  </a:moveTo>
                  <a:lnTo>
                    <a:pt x="773869" y="0"/>
                  </a:lnTo>
                  <a:lnTo>
                    <a:pt x="773869" y="773869"/>
                  </a:lnTo>
                  <a:lnTo>
                    <a:pt x="0" y="773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189910" y="25820"/>
              <a:ext cx="394049" cy="6958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853"/>
                </a:lnSpc>
              </a:pPr>
              <a:r>
                <a:rPr lang="en-US" sz="2037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K</a:t>
              </a: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10606133" y="5785265"/>
            <a:ext cx="386935" cy="386935"/>
            <a:chOff x="0" y="0"/>
            <a:chExt cx="773869" cy="773869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773869" cy="773869"/>
            </a:xfrm>
            <a:custGeom>
              <a:avLst/>
              <a:gdLst/>
              <a:ahLst/>
              <a:cxnLst/>
              <a:rect l="l" t="t" r="r" b="b"/>
              <a:pathLst>
                <a:path w="773869" h="773869">
                  <a:moveTo>
                    <a:pt x="0" y="0"/>
                  </a:moveTo>
                  <a:lnTo>
                    <a:pt x="773869" y="0"/>
                  </a:lnTo>
                  <a:lnTo>
                    <a:pt x="773869" y="773869"/>
                  </a:lnTo>
                  <a:lnTo>
                    <a:pt x="0" y="773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189910" y="25820"/>
              <a:ext cx="394049" cy="6958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853"/>
                </a:lnSpc>
              </a:pPr>
              <a:r>
                <a:rPr lang="en-US" sz="2037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N</a:t>
              </a:r>
            </a:p>
          </p:txBody>
        </p:sp>
      </p:grpSp>
      <p:sp>
        <p:nvSpPr>
          <p:cNvPr id="66" name="Freeform 23">
            <a:extLst>
              <a:ext uri="{FF2B5EF4-FFF2-40B4-BE49-F238E27FC236}">
                <a16:creationId xmlns:a16="http://schemas.microsoft.com/office/drawing/2014/main" id="{0338AA16-F711-B2DC-70CA-B0FD19D850F9}"/>
              </a:ext>
            </a:extLst>
          </p:cNvPr>
          <p:cNvSpPr/>
          <p:nvPr/>
        </p:nvSpPr>
        <p:spPr>
          <a:xfrm rot="18900000">
            <a:off x="3323205" y="3262384"/>
            <a:ext cx="670066" cy="716445"/>
          </a:xfrm>
          <a:custGeom>
            <a:avLst/>
            <a:gdLst/>
            <a:ahLst/>
            <a:cxnLst/>
            <a:rect l="l" t="t" r="r" b="b"/>
            <a:pathLst>
              <a:path w="1447323" h="1447323">
                <a:moveTo>
                  <a:pt x="0" y="0"/>
                </a:moveTo>
                <a:lnTo>
                  <a:pt x="1447324" y="0"/>
                </a:lnTo>
                <a:lnTo>
                  <a:pt x="1447324" y="1447323"/>
                </a:lnTo>
                <a:lnTo>
                  <a:pt x="0" y="14473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9193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9010" y="972165"/>
            <a:ext cx="1251039" cy="125103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697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29431" tIns="29431" rIns="29431" bIns="29431" rtlCol="0" anchor="ctr"/>
            <a:lstStyle/>
            <a:p>
              <a:pPr algn="ctr">
                <a:lnSpc>
                  <a:spcPts val="1689"/>
                </a:lnSpc>
              </a:pPr>
              <a:endParaRPr sz="24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234351" y="972165"/>
            <a:ext cx="1251039" cy="125103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847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29431" tIns="29431" rIns="29431" bIns="29431" rtlCol="0" anchor="ctr"/>
            <a:lstStyle/>
            <a:p>
              <a:pPr algn="ctr">
                <a:lnSpc>
                  <a:spcPts val="1689"/>
                </a:lnSpc>
              </a:pPr>
              <a:endParaRPr sz="24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09693" y="972165"/>
            <a:ext cx="1251039" cy="125103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846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29431" tIns="29431" rIns="29431" bIns="29431" rtlCol="0" anchor="ctr"/>
            <a:lstStyle/>
            <a:p>
              <a:pPr algn="ctr">
                <a:lnSpc>
                  <a:spcPts val="1689"/>
                </a:lnSpc>
              </a:pPr>
              <a:endParaRPr sz="24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785034" y="972165"/>
            <a:ext cx="1251039" cy="125103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B9D9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29431" tIns="29431" rIns="29431" bIns="29431" rtlCol="0" anchor="ctr"/>
            <a:lstStyle/>
            <a:p>
              <a:pPr algn="ctr">
                <a:lnSpc>
                  <a:spcPts val="1689"/>
                </a:lnSpc>
              </a:pPr>
              <a:endParaRPr sz="24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060375" y="972165"/>
            <a:ext cx="1251039" cy="1251039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C69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29431" tIns="29431" rIns="29431" bIns="29431" rtlCol="0" anchor="ctr"/>
            <a:lstStyle/>
            <a:p>
              <a:pPr algn="ctr">
                <a:lnSpc>
                  <a:spcPts val="1689"/>
                </a:lnSpc>
              </a:pPr>
              <a:endParaRPr sz="2400"/>
            </a:p>
          </p:txBody>
        </p:sp>
      </p:grpSp>
      <p:sp>
        <p:nvSpPr>
          <p:cNvPr id="17" name="AutoShape 17"/>
          <p:cNvSpPr/>
          <p:nvPr/>
        </p:nvSpPr>
        <p:spPr>
          <a:xfrm>
            <a:off x="1584529" y="2223203"/>
            <a:ext cx="0" cy="471764"/>
          </a:xfrm>
          <a:prstGeom prst="line">
            <a:avLst/>
          </a:prstGeom>
          <a:ln w="38100" cap="flat">
            <a:solidFill>
              <a:srgbClr val="D9D9D9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" name="AutoShape 18"/>
          <p:cNvSpPr/>
          <p:nvPr/>
        </p:nvSpPr>
        <p:spPr>
          <a:xfrm>
            <a:off x="3859871" y="2223203"/>
            <a:ext cx="0" cy="471764"/>
          </a:xfrm>
          <a:prstGeom prst="line">
            <a:avLst/>
          </a:prstGeom>
          <a:ln w="38100" cap="flat">
            <a:solidFill>
              <a:srgbClr val="D9D9D9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 sz="2400"/>
          </a:p>
        </p:txBody>
      </p:sp>
      <p:grpSp>
        <p:nvGrpSpPr>
          <p:cNvPr id="19" name="Group 19"/>
          <p:cNvGrpSpPr/>
          <p:nvPr/>
        </p:nvGrpSpPr>
        <p:grpSpPr>
          <a:xfrm>
            <a:off x="456661" y="3723714"/>
            <a:ext cx="2255736" cy="510517"/>
            <a:chOff x="0" y="0"/>
            <a:chExt cx="2255736" cy="510517"/>
          </a:xfrm>
        </p:grpSpPr>
        <p:grpSp>
          <p:nvGrpSpPr>
            <p:cNvPr id="20" name="Group 20"/>
            <p:cNvGrpSpPr/>
            <p:nvPr/>
          </p:nvGrpSpPr>
          <p:grpSpPr>
            <a:xfrm>
              <a:off x="305862" y="0"/>
              <a:ext cx="1526799" cy="510517"/>
              <a:chOff x="0" y="0"/>
              <a:chExt cx="594422" cy="198757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594422" cy="198757"/>
              </a:xfrm>
              <a:custGeom>
                <a:avLst/>
                <a:gdLst/>
                <a:ahLst/>
                <a:cxnLst/>
                <a:rect l="l" t="t" r="r" b="b"/>
                <a:pathLst>
                  <a:path w="594422" h="198757">
                    <a:moveTo>
                      <a:pt x="0" y="0"/>
                    </a:moveTo>
                    <a:lnTo>
                      <a:pt x="594422" y="0"/>
                    </a:lnTo>
                    <a:lnTo>
                      <a:pt x="594422" y="198757"/>
                    </a:lnTo>
                    <a:lnTo>
                      <a:pt x="0" y="198757"/>
                    </a:lnTo>
                    <a:close/>
                  </a:path>
                </a:pathLst>
              </a:custGeom>
              <a:solidFill>
                <a:srgbClr val="24697B"/>
              </a:solidFill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9525"/>
                <a:ext cx="594422" cy="208282"/>
              </a:xfrm>
              <a:prstGeom prst="rect">
                <a:avLst/>
              </a:prstGeom>
            </p:spPr>
            <p:txBody>
              <a:bodyPr lIns="68731" tIns="68731" rIns="68731" bIns="68731" rtlCol="0" anchor="ctr"/>
              <a:lstStyle/>
              <a:p>
                <a:pPr algn="ctr">
                  <a:lnSpc>
                    <a:spcPts val="1944"/>
                  </a:lnSpc>
                </a:pPr>
                <a:endParaRPr sz="2400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546992" y="0"/>
              <a:ext cx="708744" cy="510517"/>
              <a:chOff x="0" y="0"/>
              <a:chExt cx="576351" cy="415152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576351" cy="415152"/>
              </a:xfrm>
              <a:custGeom>
                <a:avLst/>
                <a:gdLst/>
                <a:ahLst/>
                <a:cxnLst/>
                <a:rect l="l" t="t" r="r" b="b"/>
                <a:pathLst>
                  <a:path w="576351" h="415152">
                    <a:moveTo>
                      <a:pt x="373151" y="0"/>
                    </a:moveTo>
                    <a:lnTo>
                      <a:pt x="0" y="0"/>
                    </a:lnTo>
                    <a:lnTo>
                      <a:pt x="0" y="415152"/>
                    </a:lnTo>
                    <a:lnTo>
                      <a:pt x="373151" y="415152"/>
                    </a:lnTo>
                    <a:lnTo>
                      <a:pt x="576351" y="207576"/>
                    </a:lnTo>
                    <a:lnTo>
                      <a:pt x="373151" y="0"/>
                    </a:lnTo>
                    <a:close/>
                  </a:path>
                </a:pathLst>
              </a:custGeom>
              <a:solidFill>
                <a:srgbClr val="24697B"/>
              </a:solidFill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9525"/>
                <a:ext cx="462051" cy="424677"/>
              </a:xfrm>
              <a:prstGeom prst="rect">
                <a:avLst/>
              </a:prstGeom>
            </p:spPr>
            <p:txBody>
              <a:bodyPr lIns="68731" tIns="68731" rIns="68731" bIns="68731" rtlCol="0" anchor="ctr"/>
              <a:lstStyle/>
              <a:p>
                <a:pPr algn="ctr">
                  <a:lnSpc>
                    <a:spcPts val="1944"/>
                  </a:lnSpc>
                </a:pPr>
                <a:endParaRPr sz="2400"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0" y="0"/>
              <a:ext cx="999508" cy="510517"/>
              <a:chOff x="0" y="0"/>
              <a:chExt cx="812800" cy="415152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41515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15152">
                    <a:moveTo>
                      <a:pt x="0" y="0"/>
                    </a:moveTo>
                    <a:lnTo>
                      <a:pt x="609600" y="0"/>
                    </a:lnTo>
                    <a:lnTo>
                      <a:pt x="812800" y="207576"/>
                    </a:lnTo>
                    <a:lnTo>
                      <a:pt x="609600" y="415152"/>
                    </a:lnTo>
                    <a:lnTo>
                      <a:pt x="0" y="415152"/>
                    </a:lnTo>
                    <a:lnTo>
                      <a:pt x="203200" y="2075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697B"/>
              </a:solidFill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177800" y="-9525"/>
                <a:ext cx="558800" cy="424677"/>
              </a:xfrm>
              <a:prstGeom prst="rect">
                <a:avLst/>
              </a:prstGeom>
            </p:spPr>
            <p:txBody>
              <a:bodyPr lIns="67733" tIns="67733" rIns="67733" bIns="67733" rtlCol="0" anchor="ctr"/>
              <a:lstStyle/>
              <a:p>
                <a:pPr algn="ctr">
                  <a:lnSpc>
                    <a:spcPts val="1944"/>
                  </a:lnSpc>
                </a:pPr>
                <a:endParaRPr sz="2400"/>
              </a:p>
            </p:txBody>
          </p:sp>
        </p:grpSp>
      </p:grpSp>
      <p:grpSp>
        <p:nvGrpSpPr>
          <p:cNvPr id="29" name="Group 29"/>
          <p:cNvGrpSpPr/>
          <p:nvPr/>
        </p:nvGrpSpPr>
        <p:grpSpPr>
          <a:xfrm>
            <a:off x="2732003" y="3723714"/>
            <a:ext cx="2255736" cy="510517"/>
            <a:chOff x="0" y="0"/>
            <a:chExt cx="2255736" cy="510517"/>
          </a:xfrm>
        </p:grpSpPr>
        <p:grpSp>
          <p:nvGrpSpPr>
            <p:cNvPr id="30" name="Group 30"/>
            <p:cNvGrpSpPr/>
            <p:nvPr/>
          </p:nvGrpSpPr>
          <p:grpSpPr>
            <a:xfrm>
              <a:off x="305862" y="0"/>
              <a:ext cx="1526799" cy="510517"/>
              <a:chOff x="0" y="0"/>
              <a:chExt cx="594422" cy="19875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594422" cy="198757"/>
              </a:xfrm>
              <a:custGeom>
                <a:avLst/>
                <a:gdLst/>
                <a:ahLst/>
                <a:cxnLst/>
                <a:rect l="l" t="t" r="r" b="b"/>
                <a:pathLst>
                  <a:path w="594422" h="198757">
                    <a:moveTo>
                      <a:pt x="0" y="0"/>
                    </a:moveTo>
                    <a:lnTo>
                      <a:pt x="594422" y="0"/>
                    </a:lnTo>
                    <a:lnTo>
                      <a:pt x="594422" y="198757"/>
                    </a:lnTo>
                    <a:lnTo>
                      <a:pt x="0" y="198757"/>
                    </a:lnTo>
                    <a:close/>
                  </a:path>
                </a:pathLst>
              </a:custGeom>
              <a:solidFill>
                <a:srgbClr val="1C847B"/>
              </a:solidFill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9525"/>
                <a:ext cx="594422" cy="208282"/>
              </a:xfrm>
              <a:prstGeom prst="rect">
                <a:avLst/>
              </a:prstGeom>
            </p:spPr>
            <p:txBody>
              <a:bodyPr lIns="68731" tIns="68731" rIns="68731" bIns="68731" rtlCol="0" anchor="ctr"/>
              <a:lstStyle/>
              <a:p>
                <a:pPr algn="ctr">
                  <a:lnSpc>
                    <a:spcPts val="1944"/>
                  </a:lnSpc>
                </a:pPr>
                <a:endParaRPr sz="2400"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1546992" y="0"/>
              <a:ext cx="708744" cy="510517"/>
              <a:chOff x="0" y="0"/>
              <a:chExt cx="576351" cy="415152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576351" cy="415152"/>
              </a:xfrm>
              <a:custGeom>
                <a:avLst/>
                <a:gdLst/>
                <a:ahLst/>
                <a:cxnLst/>
                <a:rect l="l" t="t" r="r" b="b"/>
                <a:pathLst>
                  <a:path w="576351" h="415152">
                    <a:moveTo>
                      <a:pt x="373151" y="0"/>
                    </a:moveTo>
                    <a:lnTo>
                      <a:pt x="0" y="0"/>
                    </a:lnTo>
                    <a:lnTo>
                      <a:pt x="0" y="415152"/>
                    </a:lnTo>
                    <a:lnTo>
                      <a:pt x="373151" y="415152"/>
                    </a:lnTo>
                    <a:lnTo>
                      <a:pt x="576351" y="207576"/>
                    </a:lnTo>
                    <a:lnTo>
                      <a:pt x="373151" y="0"/>
                    </a:lnTo>
                    <a:close/>
                  </a:path>
                </a:pathLst>
              </a:custGeom>
              <a:solidFill>
                <a:srgbClr val="1C847B"/>
              </a:solidFill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9525"/>
                <a:ext cx="462051" cy="424677"/>
              </a:xfrm>
              <a:prstGeom prst="rect">
                <a:avLst/>
              </a:prstGeom>
            </p:spPr>
            <p:txBody>
              <a:bodyPr lIns="68731" tIns="68731" rIns="68731" bIns="68731" rtlCol="0" anchor="ctr"/>
              <a:lstStyle/>
              <a:p>
                <a:pPr algn="ctr">
                  <a:lnSpc>
                    <a:spcPts val="1944"/>
                  </a:lnSpc>
                </a:pPr>
                <a:endParaRPr sz="2400"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0" y="0"/>
              <a:ext cx="999508" cy="510517"/>
              <a:chOff x="0" y="0"/>
              <a:chExt cx="812800" cy="415152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41515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15152">
                    <a:moveTo>
                      <a:pt x="0" y="0"/>
                    </a:moveTo>
                    <a:lnTo>
                      <a:pt x="609600" y="0"/>
                    </a:lnTo>
                    <a:lnTo>
                      <a:pt x="812800" y="207576"/>
                    </a:lnTo>
                    <a:lnTo>
                      <a:pt x="609600" y="415152"/>
                    </a:lnTo>
                    <a:lnTo>
                      <a:pt x="0" y="415152"/>
                    </a:lnTo>
                    <a:lnTo>
                      <a:pt x="203200" y="2075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847B"/>
              </a:solidFill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177800" y="-9525"/>
                <a:ext cx="558800" cy="424677"/>
              </a:xfrm>
              <a:prstGeom prst="rect">
                <a:avLst/>
              </a:prstGeom>
            </p:spPr>
            <p:txBody>
              <a:bodyPr lIns="67733" tIns="67733" rIns="67733" bIns="67733" rtlCol="0" anchor="ctr"/>
              <a:lstStyle/>
              <a:p>
                <a:pPr algn="ctr">
                  <a:lnSpc>
                    <a:spcPts val="1944"/>
                  </a:lnSpc>
                </a:pPr>
                <a:endParaRPr sz="2400"/>
              </a:p>
            </p:txBody>
          </p:sp>
        </p:grpSp>
      </p:grpSp>
      <p:grpSp>
        <p:nvGrpSpPr>
          <p:cNvPr id="39" name="Group 39"/>
          <p:cNvGrpSpPr/>
          <p:nvPr/>
        </p:nvGrpSpPr>
        <p:grpSpPr>
          <a:xfrm>
            <a:off x="5007344" y="3723714"/>
            <a:ext cx="2255736" cy="510517"/>
            <a:chOff x="0" y="0"/>
            <a:chExt cx="2255736" cy="510517"/>
          </a:xfrm>
        </p:grpSpPr>
        <p:grpSp>
          <p:nvGrpSpPr>
            <p:cNvPr id="40" name="Group 40"/>
            <p:cNvGrpSpPr/>
            <p:nvPr/>
          </p:nvGrpSpPr>
          <p:grpSpPr>
            <a:xfrm>
              <a:off x="305862" y="0"/>
              <a:ext cx="1526799" cy="510517"/>
              <a:chOff x="0" y="0"/>
              <a:chExt cx="594422" cy="198757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594422" cy="198757"/>
              </a:xfrm>
              <a:custGeom>
                <a:avLst/>
                <a:gdLst/>
                <a:ahLst/>
                <a:cxnLst/>
                <a:rect l="l" t="t" r="r" b="b"/>
                <a:pathLst>
                  <a:path w="594422" h="198757">
                    <a:moveTo>
                      <a:pt x="0" y="0"/>
                    </a:moveTo>
                    <a:lnTo>
                      <a:pt x="594422" y="0"/>
                    </a:lnTo>
                    <a:lnTo>
                      <a:pt x="594422" y="198757"/>
                    </a:lnTo>
                    <a:lnTo>
                      <a:pt x="0" y="198757"/>
                    </a:lnTo>
                    <a:close/>
                  </a:path>
                </a:pathLst>
              </a:custGeom>
              <a:solidFill>
                <a:srgbClr val="158467"/>
              </a:solidFill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9525"/>
                <a:ext cx="594422" cy="208282"/>
              </a:xfrm>
              <a:prstGeom prst="rect">
                <a:avLst/>
              </a:prstGeom>
            </p:spPr>
            <p:txBody>
              <a:bodyPr lIns="68731" tIns="68731" rIns="68731" bIns="68731" rtlCol="0" anchor="ctr"/>
              <a:lstStyle/>
              <a:p>
                <a:pPr algn="ctr">
                  <a:lnSpc>
                    <a:spcPts val="1944"/>
                  </a:lnSpc>
                </a:pPr>
                <a:endParaRPr sz="2400"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1546992" y="0"/>
              <a:ext cx="708744" cy="510517"/>
              <a:chOff x="0" y="0"/>
              <a:chExt cx="576351" cy="415152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576351" cy="415152"/>
              </a:xfrm>
              <a:custGeom>
                <a:avLst/>
                <a:gdLst/>
                <a:ahLst/>
                <a:cxnLst/>
                <a:rect l="l" t="t" r="r" b="b"/>
                <a:pathLst>
                  <a:path w="576351" h="415152">
                    <a:moveTo>
                      <a:pt x="373151" y="0"/>
                    </a:moveTo>
                    <a:lnTo>
                      <a:pt x="0" y="0"/>
                    </a:lnTo>
                    <a:lnTo>
                      <a:pt x="0" y="415152"/>
                    </a:lnTo>
                    <a:lnTo>
                      <a:pt x="373151" y="415152"/>
                    </a:lnTo>
                    <a:lnTo>
                      <a:pt x="576351" y="207576"/>
                    </a:lnTo>
                    <a:lnTo>
                      <a:pt x="373151" y="0"/>
                    </a:lnTo>
                    <a:close/>
                  </a:path>
                </a:pathLst>
              </a:custGeom>
              <a:solidFill>
                <a:srgbClr val="158467"/>
              </a:solidFill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9525"/>
                <a:ext cx="462051" cy="424677"/>
              </a:xfrm>
              <a:prstGeom prst="rect">
                <a:avLst/>
              </a:prstGeom>
            </p:spPr>
            <p:txBody>
              <a:bodyPr lIns="68731" tIns="68731" rIns="68731" bIns="68731" rtlCol="0" anchor="ctr"/>
              <a:lstStyle/>
              <a:p>
                <a:pPr algn="ctr">
                  <a:lnSpc>
                    <a:spcPts val="1944"/>
                  </a:lnSpc>
                </a:pPr>
                <a:endParaRPr sz="2400"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0" y="0"/>
              <a:ext cx="999508" cy="510517"/>
              <a:chOff x="0" y="0"/>
              <a:chExt cx="812800" cy="415152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812800" cy="41515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15152">
                    <a:moveTo>
                      <a:pt x="0" y="0"/>
                    </a:moveTo>
                    <a:lnTo>
                      <a:pt x="609600" y="0"/>
                    </a:lnTo>
                    <a:lnTo>
                      <a:pt x="812800" y="207576"/>
                    </a:lnTo>
                    <a:lnTo>
                      <a:pt x="609600" y="415152"/>
                    </a:lnTo>
                    <a:lnTo>
                      <a:pt x="0" y="415152"/>
                    </a:lnTo>
                    <a:lnTo>
                      <a:pt x="203200" y="2075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58467"/>
              </a:solidFill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177800" y="-9525"/>
                <a:ext cx="558800" cy="424677"/>
              </a:xfrm>
              <a:prstGeom prst="rect">
                <a:avLst/>
              </a:prstGeom>
            </p:spPr>
            <p:txBody>
              <a:bodyPr lIns="67733" tIns="67733" rIns="67733" bIns="67733" rtlCol="0" anchor="ctr"/>
              <a:lstStyle/>
              <a:p>
                <a:pPr algn="ctr">
                  <a:lnSpc>
                    <a:spcPts val="1944"/>
                  </a:lnSpc>
                </a:pPr>
                <a:endParaRPr sz="2400"/>
              </a:p>
            </p:txBody>
          </p:sp>
        </p:grpSp>
      </p:grpSp>
      <p:grpSp>
        <p:nvGrpSpPr>
          <p:cNvPr id="49" name="Group 49"/>
          <p:cNvGrpSpPr/>
          <p:nvPr/>
        </p:nvGrpSpPr>
        <p:grpSpPr>
          <a:xfrm>
            <a:off x="7282685" y="3723714"/>
            <a:ext cx="2255736" cy="510517"/>
            <a:chOff x="0" y="0"/>
            <a:chExt cx="2255736" cy="510517"/>
          </a:xfrm>
        </p:grpSpPr>
        <p:grpSp>
          <p:nvGrpSpPr>
            <p:cNvPr id="50" name="Group 50"/>
            <p:cNvGrpSpPr/>
            <p:nvPr/>
          </p:nvGrpSpPr>
          <p:grpSpPr>
            <a:xfrm>
              <a:off x="305862" y="0"/>
              <a:ext cx="1526799" cy="510517"/>
              <a:chOff x="0" y="0"/>
              <a:chExt cx="594422" cy="198757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594422" cy="198757"/>
              </a:xfrm>
              <a:custGeom>
                <a:avLst/>
                <a:gdLst/>
                <a:ahLst/>
                <a:cxnLst/>
                <a:rect l="l" t="t" r="r" b="b"/>
                <a:pathLst>
                  <a:path w="594422" h="198757">
                    <a:moveTo>
                      <a:pt x="0" y="0"/>
                    </a:moveTo>
                    <a:lnTo>
                      <a:pt x="594422" y="0"/>
                    </a:lnTo>
                    <a:lnTo>
                      <a:pt x="594422" y="198757"/>
                    </a:lnTo>
                    <a:lnTo>
                      <a:pt x="0" y="198757"/>
                    </a:lnTo>
                    <a:close/>
                  </a:path>
                </a:pathLst>
              </a:custGeom>
              <a:solidFill>
                <a:srgbClr val="1B9D9C"/>
              </a:solidFill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0" y="-9525"/>
                <a:ext cx="594422" cy="208282"/>
              </a:xfrm>
              <a:prstGeom prst="rect">
                <a:avLst/>
              </a:prstGeom>
            </p:spPr>
            <p:txBody>
              <a:bodyPr lIns="68731" tIns="68731" rIns="68731" bIns="68731" rtlCol="0" anchor="ctr"/>
              <a:lstStyle/>
              <a:p>
                <a:pPr algn="ctr">
                  <a:lnSpc>
                    <a:spcPts val="1944"/>
                  </a:lnSpc>
                </a:pPr>
                <a:endParaRPr sz="2400"/>
              </a:p>
            </p:txBody>
          </p:sp>
        </p:grpSp>
        <p:grpSp>
          <p:nvGrpSpPr>
            <p:cNvPr id="53" name="Group 53"/>
            <p:cNvGrpSpPr/>
            <p:nvPr/>
          </p:nvGrpSpPr>
          <p:grpSpPr>
            <a:xfrm>
              <a:off x="1546992" y="0"/>
              <a:ext cx="708744" cy="510517"/>
              <a:chOff x="0" y="0"/>
              <a:chExt cx="576351" cy="415152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576351" cy="415152"/>
              </a:xfrm>
              <a:custGeom>
                <a:avLst/>
                <a:gdLst/>
                <a:ahLst/>
                <a:cxnLst/>
                <a:rect l="l" t="t" r="r" b="b"/>
                <a:pathLst>
                  <a:path w="576351" h="415152">
                    <a:moveTo>
                      <a:pt x="373151" y="0"/>
                    </a:moveTo>
                    <a:lnTo>
                      <a:pt x="0" y="0"/>
                    </a:lnTo>
                    <a:lnTo>
                      <a:pt x="0" y="415152"/>
                    </a:lnTo>
                    <a:lnTo>
                      <a:pt x="373151" y="415152"/>
                    </a:lnTo>
                    <a:lnTo>
                      <a:pt x="576351" y="207576"/>
                    </a:lnTo>
                    <a:lnTo>
                      <a:pt x="373151" y="0"/>
                    </a:lnTo>
                    <a:close/>
                  </a:path>
                </a:pathLst>
              </a:custGeom>
              <a:solidFill>
                <a:srgbClr val="1B9D9C"/>
              </a:solidFill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0" y="-9525"/>
                <a:ext cx="462051" cy="424677"/>
              </a:xfrm>
              <a:prstGeom prst="rect">
                <a:avLst/>
              </a:prstGeom>
            </p:spPr>
            <p:txBody>
              <a:bodyPr lIns="68731" tIns="68731" rIns="68731" bIns="68731" rtlCol="0" anchor="ctr"/>
              <a:lstStyle/>
              <a:p>
                <a:pPr algn="ctr">
                  <a:lnSpc>
                    <a:spcPts val="1944"/>
                  </a:lnSpc>
                </a:pPr>
                <a:endParaRPr sz="2400"/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>
              <a:off x="0" y="0"/>
              <a:ext cx="999508" cy="510517"/>
              <a:chOff x="0" y="0"/>
              <a:chExt cx="812800" cy="415152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812800" cy="41515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15152">
                    <a:moveTo>
                      <a:pt x="0" y="0"/>
                    </a:moveTo>
                    <a:lnTo>
                      <a:pt x="609600" y="0"/>
                    </a:lnTo>
                    <a:lnTo>
                      <a:pt x="812800" y="207576"/>
                    </a:lnTo>
                    <a:lnTo>
                      <a:pt x="609600" y="415152"/>
                    </a:lnTo>
                    <a:lnTo>
                      <a:pt x="0" y="415152"/>
                    </a:lnTo>
                    <a:lnTo>
                      <a:pt x="203200" y="2075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9D9C"/>
              </a:solidFill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58" name="TextBox 58"/>
              <p:cNvSpPr txBox="1"/>
              <p:nvPr/>
            </p:nvSpPr>
            <p:spPr>
              <a:xfrm>
                <a:off x="177800" y="-9525"/>
                <a:ext cx="558800" cy="424677"/>
              </a:xfrm>
              <a:prstGeom prst="rect">
                <a:avLst/>
              </a:prstGeom>
            </p:spPr>
            <p:txBody>
              <a:bodyPr lIns="67733" tIns="67733" rIns="67733" bIns="67733" rtlCol="0" anchor="ctr"/>
              <a:lstStyle/>
              <a:p>
                <a:pPr algn="ctr">
                  <a:lnSpc>
                    <a:spcPts val="1944"/>
                  </a:lnSpc>
                </a:pPr>
                <a:endParaRPr sz="2400"/>
              </a:p>
            </p:txBody>
          </p:sp>
        </p:grpSp>
      </p:grpSp>
      <p:grpSp>
        <p:nvGrpSpPr>
          <p:cNvPr id="59" name="Group 59"/>
          <p:cNvGrpSpPr/>
          <p:nvPr/>
        </p:nvGrpSpPr>
        <p:grpSpPr>
          <a:xfrm>
            <a:off x="9558027" y="3723714"/>
            <a:ext cx="2255736" cy="510517"/>
            <a:chOff x="0" y="0"/>
            <a:chExt cx="2255736" cy="510517"/>
          </a:xfrm>
        </p:grpSpPr>
        <p:grpSp>
          <p:nvGrpSpPr>
            <p:cNvPr id="60" name="Group 60"/>
            <p:cNvGrpSpPr/>
            <p:nvPr/>
          </p:nvGrpSpPr>
          <p:grpSpPr>
            <a:xfrm>
              <a:off x="305862" y="0"/>
              <a:ext cx="1526799" cy="510517"/>
              <a:chOff x="0" y="0"/>
              <a:chExt cx="594422" cy="198757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594422" cy="198757"/>
              </a:xfrm>
              <a:custGeom>
                <a:avLst/>
                <a:gdLst/>
                <a:ahLst/>
                <a:cxnLst/>
                <a:rect l="l" t="t" r="r" b="b"/>
                <a:pathLst>
                  <a:path w="594422" h="198757">
                    <a:moveTo>
                      <a:pt x="0" y="0"/>
                    </a:moveTo>
                    <a:lnTo>
                      <a:pt x="594422" y="0"/>
                    </a:lnTo>
                    <a:lnTo>
                      <a:pt x="594422" y="198757"/>
                    </a:lnTo>
                    <a:lnTo>
                      <a:pt x="0" y="198757"/>
                    </a:lnTo>
                    <a:close/>
                  </a:path>
                </a:pathLst>
              </a:custGeom>
              <a:solidFill>
                <a:srgbClr val="24C697"/>
              </a:solidFill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62" name="TextBox 62"/>
              <p:cNvSpPr txBox="1"/>
              <p:nvPr/>
            </p:nvSpPr>
            <p:spPr>
              <a:xfrm>
                <a:off x="0" y="-9525"/>
                <a:ext cx="594422" cy="208282"/>
              </a:xfrm>
              <a:prstGeom prst="rect">
                <a:avLst/>
              </a:prstGeom>
            </p:spPr>
            <p:txBody>
              <a:bodyPr lIns="68731" tIns="68731" rIns="68731" bIns="68731" rtlCol="0" anchor="ctr"/>
              <a:lstStyle/>
              <a:p>
                <a:pPr algn="ctr">
                  <a:lnSpc>
                    <a:spcPts val="1944"/>
                  </a:lnSpc>
                </a:pPr>
                <a:endParaRPr sz="2400"/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>
              <a:off x="1546992" y="0"/>
              <a:ext cx="708744" cy="510517"/>
              <a:chOff x="0" y="0"/>
              <a:chExt cx="576351" cy="415152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576351" cy="415152"/>
              </a:xfrm>
              <a:custGeom>
                <a:avLst/>
                <a:gdLst/>
                <a:ahLst/>
                <a:cxnLst/>
                <a:rect l="l" t="t" r="r" b="b"/>
                <a:pathLst>
                  <a:path w="576351" h="415152">
                    <a:moveTo>
                      <a:pt x="373151" y="0"/>
                    </a:moveTo>
                    <a:lnTo>
                      <a:pt x="0" y="0"/>
                    </a:lnTo>
                    <a:lnTo>
                      <a:pt x="0" y="415152"/>
                    </a:lnTo>
                    <a:lnTo>
                      <a:pt x="373151" y="415152"/>
                    </a:lnTo>
                    <a:lnTo>
                      <a:pt x="576351" y="207576"/>
                    </a:lnTo>
                    <a:lnTo>
                      <a:pt x="373151" y="0"/>
                    </a:lnTo>
                    <a:close/>
                  </a:path>
                </a:pathLst>
              </a:custGeom>
              <a:solidFill>
                <a:srgbClr val="24C697"/>
              </a:solidFill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65" name="TextBox 65"/>
              <p:cNvSpPr txBox="1"/>
              <p:nvPr/>
            </p:nvSpPr>
            <p:spPr>
              <a:xfrm>
                <a:off x="0" y="-9525"/>
                <a:ext cx="462051" cy="424677"/>
              </a:xfrm>
              <a:prstGeom prst="rect">
                <a:avLst/>
              </a:prstGeom>
            </p:spPr>
            <p:txBody>
              <a:bodyPr lIns="68731" tIns="68731" rIns="68731" bIns="68731" rtlCol="0" anchor="ctr"/>
              <a:lstStyle/>
              <a:p>
                <a:pPr algn="ctr">
                  <a:lnSpc>
                    <a:spcPts val="1944"/>
                  </a:lnSpc>
                </a:pPr>
                <a:endParaRPr sz="2400"/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>
              <a:off x="0" y="0"/>
              <a:ext cx="999508" cy="510517"/>
              <a:chOff x="0" y="0"/>
              <a:chExt cx="812800" cy="415152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812800" cy="41515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15152">
                    <a:moveTo>
                      <a:pt x="0" y="0"/>
                    </a:moveTo>
                    <a:lnTo>
                      <a:pt x="609600" y="0"/>
                    </a:lnTo>
                    <a:lnTo>
                      <a:pt x="812800" y="207576"/>
                    </a:lnTo>
                    <a:lnTo>
                      <a:pt x="609600" y="415152"/>
                    </a:lnTo>
                    <a:lnTo>
                      <a:pt x="0" y="415152"/>
                    </a:lnTo>
                    <a:lnTo>
                      <a:pt x="203200" y="2075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C697"/>
              </a:solidFill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68" name="TextBox 68"/>
              <p:cNvSpPr txBox="1"/>
              <p:nvPr/>
            </p:nvSpPr>
            <p:spPr>
              <a:xfrm>
                <a:off x="177800" y="-9525"/>
                <a:ext cx="558800" cy="424677"/>
              </a:xfrm>
              <a:prstGeom prst="rect">
                <a:avLst/>
              </a:prstGeom>
            </p:spPr>
            <p:txBody>
              <a:bodyPr lIns="67733" tIns="67733" rIns="67733" bIns="67733" rtlCol="0" anchor="ctr"/>
              <a:lstStyle/>
              <a:p>
                <a:pPr algn="ctr">
                  <a:lnSpc>
                    <a:spcPts val="1944"/>
                  </a:lnSpc>
                </a:pPr>
                <a:endParaRPr sz="2400"/>
              </a:p>
            </p:txBody>
          </p:sp>
        </p:grpSp>
      </p:grpSp>
      <p:sp>
        <p:nvSpPr>
          <p:cNvPr id="69" name="AutoShape 69"/>
          <p:cNvSpPr/>
          <p:nvPr/>
        </p:nvSpPr>
        <p:spPr>
          <a:xfrm>
            <a:off x="6135212" y="2223203"/>
            <a:ext cx="0" cy="471764"/>
          </a:xfrm>
          <a:prstGeom prst="line">
            <a:avLst/>
          </a:prstGeom>
          <a:ln w="38100" cap="flat">
            <a:solidFill>
              <a:srgbClr val="D9D9D9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 sz="2400"/>
          </a:p>
        </p:txBody>
      </p:sp>
      <p:sp>
        <p:nvSpPr>
          <p:cNvPr id="70" name="AutoShape 70"/>
          <p:cNvSpPr/>
          <p:nvPr/>
        </p:nvSpPr>
        <p:spPr>
          <a:xfrm>
            <a:off x="8410553" y="2223203"/>
            <a:ext cx="0" cy="471764"/>
          </a:xfrm>
          <a:prstGeom prst="line">
            <a:avLst/>
          </a:prstGeom>
          <a:ln w="38100" cap="flat">
            <a:solidFill>
              <a:srgbClr val="D9D9D9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 sz="2400"/>
          </a:p>
        </p:txBody>
      </p:sp>
      <p:sp>
        <p:nvSpPr>
          <p:cNvPr id="71" name="AutoShape 71"/>
          <p:cNvSpPr/>
          <p:nvPr/>
        </p:nvSpPr>
        <p:spPr>
          <a:xfrm>
            <a:off x="10685893" y="2223203"/>
            <a:ext cx="0" cy="471764"/>
          </a:xfrm>
          <a:prstGeom prst="line">
            <a:avLst/>
          </a:prstGeom>
          <a:ln w="38100" cap="flat">
            <a:solidFill>
              <a:srgbClr val="D9D9D9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 sz="2400"/>
          </a:p>
        </p:txBody>
      </p:sp>
      <p:sp>
        <p:nvSpPr>
          <p:cNvPr id="72" name="Freeform 72"/>
          <p:cNvSpPr/>
          <p:nvPr/>
        </p:nvSpPr>
        <p:spPr>
          <a:xfrm>
            <a:off x="1230089" y="1271451"/>
            <a:ext cx="708881" cy="639765"/>
          </a:xfrm>
          <a:custGeom>
            <a:avLst/>
            <a:gdLst/>
            <a:ahLst/>
            <a:cxnLst/>
            <a:rect l="l" t="t" r="r" b="b"/>
            <a:pathLst>
              <a:path w="531661" h="479824">
                <a:moveTo>
                  <a:pt x="0" y="0"/>
                </a:moveTo>
                <a:lnTo>
                  <a:pt x="531661" y="0"/>
                </a:lnTo>
                <a:lnTo>
                  <a:pt x="531661" y="479824"/>
                </a:lnTo>
                <a:lnTo>
                  <a:pt x="0" y="47982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/>
          </a:p>
        </p:txBody>
      </p:sp>
      <p:sp>
        <p:nvSpPr>
          <p:cNvPr id="74" name="Freeform 74"/>
          <p:cNvSpPr/>
          <p:nvPr/>
        </p:nvSpPr>
        <p:spPr>
          <a:xfrm>
            <a:off x="3497975" y="1260787"/>
            <a:ext cx="743913" cy="639765"/>
          </a:xfrm>
          <a:custGeom>
            <a:avLst/>
            <a:gdLst/>
            <a:ahLst/>
            <a:cxnLst/>
            <a:rect l="l" t="t" r="r" b="b"/>
            <a:pathLst>
              <a:path w="557935" h="479824">
                <a:moveTo>
                  <a:pt x="0" y="0"/>
                </a:moveTo>
                <a:lnTo>
                  <a:pt x="557935" y="0"/>
                </a:lnTo>
                <a:lnTo>
                  <a:pt x="557935" y="479824"/>
                </a:lnTo>
                <a:lnTo>
                  <a:pt x="0" y="47982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/>
          </a:p>
        </p:txBody>
      </p:sp>
      <p:sp>
        <p:nvSpPr>
          <p:cNvPr id="75" name="Freeform 75"/>
          <p:cNvSpPr/>
          <p:nvPr/>
        </p:nvSpPr>
        <p:spPr>
          <a:xfrm>
            <a:off x="8060647" y="1252401"/>
            <a:ext cx="699812" cy="594840"/>
          </a:xfrm>
          <a:custGeom>
            <a:avLst/>
            <a:gdLst/>
            <a:ahLst/>
            <a:cxnLst/>
            <a:rect l="l" t="t" r="r" b="b"/>
            <a:pathLst>
              <a:path w="524859" h="446130">
                <a:moveTo>
                  <a:pt x="0" y="0"/>
                </a:moveTo>
                <a:lnTo>
                  <a:pt x="524859" y="0"/>
                </a:lnTo>
                <a:lnTo>
                  <a:pt x="524859" y="446130"/>
                </a:lnTo>
                <a:lnTo>
                  <a:pt x="0" y="44613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/>
          </a:p>
        </p:txBody>
      </p:sp>
      <p:sp>
        <p:nvSpPr>
          <p:cNvPr id="76" name="Freeform 76"/>
          <p:cNvSpPr/>
          <p:nvPr/>
        </p:nvSpPr>
        <p:spPr>
          <a:xfrm>
            <a:off x="10322591" y="1240275"/>
            <a:ext cx="726608" cy="727517"/>
          </a:xfrm>
          <a:custGeom>
            <a:avLst/>
            <a:gdLst/>
            <a:ahLst/>
            <a:cxnLst/>
            <a:rect l="l" t="t" r="r" b="b"/>
            <a:pathLst>
              <a:path w="544956" h="545638">
                <a:moveTo>
                  <a:pt x="0" y="0"/>
                </a:moveTo>
                <a:lnTo>
                  <a:pt x="544955" y="0"/>
                </a:lnTo>
                <a:lnTo>
                  <a:pt x="544955" y="545638"/>
                </a:lnTo>
                <a:lnTo>
                  <a:pt x="0" y="54563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/>
          </a:p>
        </p:txBody>
      </p:sp>
      <p:sp>
        <p:nvSpPr>
          <p:cNvPr id="77" name="Freeform 77"/>
          <p:cNvSpPr/>
          <p:nvPr/>
        </p:nvSpPr>
        <p:spPr>
          <a:xfrm>
            <a:off x="818525" y="4361822"/>
            <a:ext cx="1345568" cy="807341"/>
          </a:xfrm>
          <a:custGeom>
            <a:avLst/>
            <a:gdLst/>
            <a:ahLst/>
            <a:cxnLst/>
            <a:rect l="l" t="t" r="r" b="b"/>
            <a:pathLst>
              <a:path w="1009176" h="605506">
                <a:moveTo>
                  <a:pt x="0" y="0"/>
                </a:moveTo>
                <a:lnTo>
                  <a:pt x="1009177" y="0"/>
                </a:lnTo>
                <a:lnTo>
                  <a:pt x="1009177" y="605506"/>
                </a:lnTo>
                <a:lnTo>
                  <a:pt x="0" y="6055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2400"/>
          </a:p>
        </p:txBody>
      </p:sp>
      <p:sp>
        <p:nvSpPr>
          <p:cNvPr id="78" name="Freeform 78"/>
          <p:cNvSpPr/>
          <p:nvPr/>
        </p:nvSpPr>
        <p:spPr>
          <a:xfrm>
            <a:off x="922029" y="5323080"/>
            <a:ext cx="900000" cy="900000"/>
          </a:xfrm>
          <a:custGeom>
            <a:avLst/>
            <a:gdLst/>
            <a:ahLst/>
            <a:cxnLst/>
            <a:rect l="l" t="t" r="r" b="b"/>
            <a:pathLst>
              <a:path w="792087" h="713856">
                <a:moveTo>
                  <a:pt x="0" y="0"/>
                </a:moveTo>
                <a:lnTo>
                  <a:pt x="792087" y="0"/>
                </a:lnTo>
                <a:lnTo>
                  <a:pt x="792087" y="713856"/>
                </a:lnTo>
                <a:lnTo>
                  <a:pt x="0" y="713856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/>
          </a:p>
        </p:txBody>
      </p:sp>
      <p:sp>
        <p:nvSpPr>
          <p:cNvPr id="80" name="TextBox 80"/>
          <p:cNvSpPr txBox="1"/>
          <p:nvPr/>
        </p:nvSpPr>
        <p:spPr>
          <a:xfrm>
            <a:off x="780938" y="2915196"/>
            <a:ext cx="1607183" cy="534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400" b="1" dirty="0">
                <a:solidFill>
                  <a:srgbClr val="231F20"/>
                </a:solidFill>
                <a:latin typeface="Arial Bold"/>
                <a:ea typeface="Arial Bold"/>
                <a:cs typeface="Arial Bold"/>
                <a:sym typeface="Arial Bold"/>
              </a:rPr>
              <a:t>Research funding by Grant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1057418" y="3799454"/>
            <a:ext cx="1054223" cy="313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2"/>
              </a:lnSpc>
              <a:spcBef>
                <a:spcPct val="0"/>
              </a:spcBef>
            </a:pPr>
            <a:r>
              <a:rPr lang="en-US" sz="1865" b="1" dirty="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2021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3514102" y="3799503"/>
            <a:ext cx="691537" cy="313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2"/>
              </a:lnSpc>
              <a:spcBef>
                <a:spcPct val="0"/>
              </a:spcBef>
            </a:pPr>
            <a:r>
              <a:rPr lang="en-US" sz="1865" b="1" dirty="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2022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2755345" y="2874132"/>
            <a:ext cx="1908117" cy="534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400" b="1" dirty="0">
                <a:solidFill>
                  <a:srgbClr val="231F20"/>
                </a:solidFill>
                <a:latin typeface="Arial Bold"/>
                <a:ea typeface="Arial Bold"/>
                <a:cs typeface="Arial Bold"/>
                <a:sym typeface="Arial Bold"/>
              </a:rPr>
              <a:t>Validation in India and Brazil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7628783" y="2825673"/>
            <a:ext cx="1607183" cy="540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400" b="1" dirty="0">
                <a:solidFill>
                  <a:srgbClr val="231F20"/>
                </a:solidFill>
                <a:latin typeface="Arial Bold"/>
                <a:ea typeface="Arial Bold"/>
                <a:cs typeface="Arial Bold"/>
                <a:sym typeface="Arial Bold"/>
              </a:rPr>
              <a:t>Validation in EU &amp; Africa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2521761" y="183950"/>
            <a:ext cx="7148479" cy="464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6"/>
              </a:lnSpc>
            </a:pPr>
            <a:r>
              <a:rPr lang="en-US" sz="2935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Milestones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5789444" y="3799503"/>
            <a:ext cx="691537" cy="313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2"/>
              </a:lnSpc>
              <a:spcBef>
                <a:spcPct val="0"/>
              </a:spcBef>
            </a:pPr>
            <a:r>
              <a:rPr lang="en-US" sz="1865" b="1" dirty="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2023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8064785" y="3799503"/>
            <a:ext cx="691537" cy="313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2"/>
              </a:lnSpc>
              <a:spcBef>
                <a:spcPct val="0"/>
              </a:spcBef>
            </a:pPr>
            <a:r>
              <a:rPr lang="en-US" sz="1865" b="1" dirty="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2024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10340126" y="3799503"/>
            <a:ext cx="691537" cy="313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2"/>
              </a:lnSpc>
              <a:spcBef>
                <a:spcPct val="0"/>
              </a:spcBef>
            </a:pPr>
            <a:r>
              <a:rPr lang="en-US" sz="1865" b="1" dirty="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2025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9558294" y="2615383"/>
            <a:ext cx="2311332" cy="823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400" b="1" dirty="0">
                <a:solidFill>
                  <a:srgbClr val="231F20"/>
                </a:solidFill>
                <a:latin typeface="Arial Bold"/>
                <a:ea typeface="Arial Bold"/>
                <a:cs typeface="Arial Bold"/>
                <a:sym typeface="Arial Bold"/>
              </a:rPr>
              <a:t>Working with largest farmers cooperative Access to 45000+ outlets India &amp; Africa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5331621" y="2847340"/>
            <a:ext cx="1607183" cy="816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400" b="1" dirty="0">
                <a:solidFill>
                  <a:srgbClr val="231F20"/>
                </a:solidFill>
                <a:latin typeface="Arial Bold"/>
                <a:ea typeface="Arial Bold"/>
                <a:cs typeface="Arial Bold"/>
                <a:sym typeface="Arial Bold"/>
              </a:rPr>
              <a:t>Indian Startup Award winner for Agriculture impact</a:t>
            </a:r>
          </a:p>
        </p:txBody>
      </p:sp>
      <p:pic>
        <p:nvPicPr>
          <p:cNvPr id="92" name="Picture 2" descr="Department Of Science &amp; Technology | विज्ञान एवं प्रौद्योगिकी विभाग">
            <a:extLst>
              <a:ext uri="{FF2B5EF4-FFF2-40B4-BE49-F238E27FC236}">
                <a16:creationId xmlns:a16="http://schemas.microsoft.com/office/drawing/2014/main" id="{FAF992A3-DB12-FD6C-00BF-C33E79FEE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0645" y="4415093"/>
            <a:ext cx="1636950" cy="491577"/>
          </a:xfrm>
          <a:prstGeom prst="rect">
            <a:avLst/>
          </a:prstGeom>
          <a:noFill/>
        </p:spPr>
      </p:pic>
      <p:pic>
        <p:nvPicPr>
          <p:cNvPr id="6148" name="Picture 4" descr="Brazilian Agricultural Research Corporation - Wikipedia">
            <a:extLst>
              <a:ext uri="{FF2B5EF4-FFF2-40B4-BE49-F238E27FC236}">
                <a16:creationId xmlns:a16="http://schemas.microsoft.com/office/drawing/2014/main" id="{8E6CD9F8-4FDE-0A1C-0C3D-948EB21AC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1203" y="5014110"/>
            <a:ext cx="1731172" cy="85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 descr="IFA Annual Conference (May 2023), Hlavn msto Praha, Czechia - Conferences">
            <a:extLst>
              <a:ext uri="{FF2B5EF4-FFF2-40B4-BE49-F238E27FC236}">
                <a16:creationId xmlns:a16="http://schemas.microsoft.com/office/drawing/2014/main" id="{3F36065A-D1D8-9814-279C-9D00ED0A9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3563" y="4215822"/>
            <a:ext cx="1456454" cy="78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6" descr="WhatsApp-Image-2022-02-01-at-7.18.54-PM-1024x578.jpeg">
            <a:extLst>
              <a:ext uri="{FF2B5EF4-FFF2-40B4-BE49-F238E27FC236}">
                <a16:creationId xmlns:a16="http://schemas.microsoft.com/office/drawing/2014/main" id="{232B841D-FB13-9ABF-4C62-810393908743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lum bright="-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1315" y="5014911"/>
            <a:ext cx="1381840" cy="91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Picture 102" descr="karnataka202112081813532022020612563220220308164104.jpg">
            <a:extLst>
              <a:ext uri="{FF2B5EF4-FFF2-40B4-BE49-F238E27FC236}">
                <a16:creationId xmlns:a16="http://schemas.microsoft.com/office/drawing/2014/main" id="{9C97F04E-64EE-1838-FAC1-9E9A973D83E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8089" y="5077366"/>
            <a:ext cx="1320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Indian Farmers Fertiliser Cooperative - Wikipedia">
            <a:extLst>
              <a:ext uri="{FF2B5EF4-FFF2-40B4-BE49-F238E27FC236}">
                <a16:creationId xmlns:a16="http://schemas.microsoft.com/office/drawing/2014/main" id="{1D61B439-4F26-FEF9-56C6-F4358BAD4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86688" y="5060697"/>
            <a:ext cx="1428752" cy="86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ICAR Logo | ICAR">
            <a:extLst>
              <a:ext uri="{FF2B5EF4-FFF2-40B4-BE49-F238E27FC236}">
                <a16:creationId xmlns:a16="http://schemas.microsoft.com/office/drawing/2014/main" id="{0D6350E2-47ED-AB01-FEC6-E134EABE9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8810" y="5008573"/>
            <a:ext cx="662350" cy="91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>
            <a:extLst>
              <a:ext uri="{FF2B5EF4-FFF2-40B4-BE49-F238E27FC236}">
                <a16:creationId xmlns:a16="http://schemas.microsoft.com/office/drawing/2014/main" id="{11FC542F-C3AB-6430-63C9-99F8D5E04CEB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5789444" y="1218115"/>
            <a:ext cx="760876" cy="706923"/>
          </a:xfrm>
          <a:prstGeom prst="rect">
            <a:avLst/>
          </a:prstGeom>
        </p:spPr>
      </p:pic>
      <p:pic>
        <p:nvPicPr>
          <p:cNvPr id="1026" name="Picture 2" descr="Gates Foundation (@gatesfoundation) / X">
            <a:extLst>
              <a:ext uri="{FF2B5EF4-FFF2-40B4-BE49-F238E27FC236}">
                <a16:creationId xmlns:a16="http://schemas.microsoft.com/office/drawing/2014/main" id="{5CF7AA46-B959-F375-ECC4-C5D09E456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clrChange>
              <a:clrFrom>
                <a:srgbClr val="F4F3EE"/>
              </a:clrFrom>
              <a:clrTo>
                <a:srgbClr val="F4F3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8349" y="3977817"/>
            <a:ext cx="2164851" cy="135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Social Alpha | India Green Ecosystem Snapshot">
            <a:extLst>
              <a:ext uri="{FF2B5EF4-FFF2-40B4-BE49-F238E27FC236}">
                <a16:creationId xmlns:a16="http://schemas.microsoft.com/office/drawing/2014/main" id="{22BB561A-758C-FA82-1E94-FE03731B2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9994" y="4287809"/>
            <a:ext cx="1574054" cy="90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ne Acre Fund - Ceniarth">
            <a:extLst>
              <a:ext uri="{FF2B5EF4-FFF2-40B4-BE49-F238E27FC236}">
                <a16:creationId xmlns:a16="http://schemas.microsoft.com/office/drawing/2014/main" id="{7AFA18BD-5C33-01CD-AA84-4A4D85A9B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6073" y="4908129"/>
            <a:ext cx="1202067" cy="120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161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48504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6543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3">
            <a:extLst>
              <a:ext uri="{FF2B5EF4-FFF2-40B4-BE49-F238E27FC236}">
                <a16:creationId xmlns:a16="http://schemas.microsoft.com/office/drawing/2014/main" id="{1A6840EB-34DE-90F3-D19E-E7B9841D0A7B}"/>
              </a:ext>
            </a:extLst>
          </p:cNvPr>
          <p:cNvGrpSpPr/>
          <p:nvPr/>
        </p:nvGrpSpPr>
        <p:grpSpPr>
          <a:xfrm>
            <a:off x="1136592" y="895340"/>
            <a:ext cx="1917955" cy="1209532"/>
            <a:chOff x="-14629" y="258223"/>
            <a:chExt cx="3835909" cy="2419063"/>
          </a:xfrm>
        </p:grpSpPr>
        <p:grpSp>
          <p:nvGrpSpPr>
            <p:cNvPr id="18" name="Group 4">
              <a:extLst>
                <a:ext uri="{FF2B5EF4-FFF2-40B4-BE49-F238E27FC236}">
                  <a16:creationId xmlns:a16="http://schemas.microsoft.com/office/drawing/2014/main" id="{59C0A33C-E080-E734-3F34-6C988DE2712B}"/>
                </a:ext>
              </a:extLst>
            </p:cNvPr>
            <p:cNvGrpSpPr/>
            <p:nvPr/>
          </p:nvGrpSpPr>
          <p:grpSpPr>
            <a:xfrm>
              <a:off x="-14629" y="960376"/>
              <a:ext cx="3835909" cy="1716910"/>
              <a:chOff x="-14854" y="0"/>
              <a:chExt cx="3894886" cy="1743308"/>
            </a:xfrm>
          </p:grpSpPr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id="{A117982E-34CD-C68A-9AEA-0A2C3959F7AD}"/>
                  </a:ext>
                </a:extLst>
              </p:cNvPr>
              <p:cNvSpPr/>
              <p:nvPr/>
            </p:nvSpPr>
            <p:spPr>
              <a:xfrm>
                <a:off x="0" y="0"/>
                <a:ext cx="3880032" cy="1292662"/>
              </a:xfrm>
              <a:custGeom>
                <a:avLst/>
                <a:gdLst/>
                <a:ahLst/>
                <a:cxnLst/>
                <a:rect l="l" t="t" r="r" b="b"/>
                <a:pathLst>
                  <a:path w="3880032" h="1292662">
                    <a:moveTo>
                      <a:pt x="0" y="0"/>
                    </a:moveTo>
                    <a:lnTo>
                      <a:pt x="3880032" y="0"/>
                    </a:lnTo>
                    <a:lnTo>
                      <a:pt x="3880032" y="1292662"/>
                    </a:lnTo>
                    <a:lnTo>
                      <a:pt x="0" y="1292662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TextBox 6">
                <a:extLst>
                  <a:ext uri="{FF2B5EF4-FFF2-40B4-BE49-F238E27FC236}">
                    <a16:creationId xmlns:a16="http://schemas.microsoft.com/office/drawing/2014/main" id="{158ADB47-CCC5-44A9-C70D-757E0B12C00D}"/>
                  </a:ext>
                </a:extLst>
              </p:cNvPr>
              <p:cNvSpPr txBox="1"/>
              <p:nvPr/>
            </p:nvSpPr>
            <p:spPr>
              <a:xfrm>
                <a:off x="-14854" y="393497"/>
                <a:ext cx="3880032" cy="1349811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ts val="21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3 Lakh Ha land area impacted</a:t>
                </a:r>
              </a:p>
            </p:txBody>
          </p:sp>
        </p:grp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CEBE1228-05D6-B33B-ECDF-3530683EA2D4}"/>
                </a:ext>
              </a:extLst>
            </p:cNvPr>
            <p:cNvSpPr/>
            <p:nvPr/>
          </p:nvSpPr>
          <p:spPr>
            <a:xfrm>
              <a:off x="1090114" y="258223"/>
              <a:ext cx="1494749" cy="960376"/>
            </a:xfrm>
            <a:custGeom>
              <a:avLst/>
              <a:gdLst/>
              <a:ahLst/>
              <a:cxnLst/>
              <a:rect l="l" t="t" r="r" b="b"/>
              <a:pathLst>
                <a:path w="1494749" h="960376">
                  <a:moveTo>
                    <a:pt x="0" y="0"/>
                  </a:moveTo>
                  <a:lnTo>
                    <a:pt x="1494749" y="0"/>
                  </a:lnTo>
                  <a:lnTo>
                    <a:pt x="1494749" y="960376"/>
                  </a:lnTo>
                  <a:lnTo>
                    <a:pt x="0" y="960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8">
            <a:extLst>
              <a:ext uri="{FF2B5EF4-FFF2-40B4-BE49-F238E27FC236}">
                <a16:creationId xmlns:a16="http://schemas.microsoft.com/office/drawing/2014/main" id="{1525995E-3E87-E3CA-91F6-CE83785DB351}"/>
              </a:ext>
            </a:extLst>
          </p:cNvPr>
          <p:cNvGrpSpPr/>
          <p:nvPr/>
        </p:nvGrpSpPr>
        <p:grpSpPr>
          <a:xfrm>
            <a:off x="4399508" y="1510333"/>
            <a:ext cx="1398448" cy="634839"/>
            <a:chOff x="0" y="0"/>
            <a:chExt cx="2839898" cy="1289199"/>
          </a:xfrm>
        </p:grpSpPr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0DBDDCA8-D8CA-0421-E828-99C297EBE32A}"/>
                </a:ext>
              </a:extLst>
            </p:cNvPr>
            <p:cNvSpPr/>
            <p:nvPr/>
          </p:nvSpPr>
          <p:spPr>
            <a:xfrm>
              <a:off x="0" y="0"/>
              <a:ext cx="2839898" cy="1289199"/>
            </a:xfrm>
            <a:custGeom>
              <a:avLst/>
              <a:gdLst/>
              <a:ahLst/>
              <a:cxnLst/>
              <a:rect l="l" t="t" r="r" b="b"/>
              <a:pathLst>
                <a:path w="2839898" h="1289199">
                  <a:moveTo>
                    <a:pt x="0" y="0"/>
                  </a:moveTo>
                  <a:lnTo>
                    <a:pt x="2839898" y="0"/>
                  </a:lnTo>
                  <a:lnTo>
                    <a:pt x="2839898" y="1289199"/>
                  </a:lnTo>
                  <a:lnTo>
                    <a:pt x="0" y="12891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4E3DED96-EF9C-23D5-3D4A-076D7288BFE8}"/>
                </a:ext>
              </a:extLst>
            </p:cNvPr>
            <p:cNvSpPr txBox="1"/>
            <p:nvPr/>
          </p:nvSpPr>
          <p:spPr>
            <a:xfrm>
              <a:off x="0" y="-57150"/>
              <a:ext cx="2839898" cy="134634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21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(MS) Bold"/>
                  <a:ea typeface="Calibri (MS) Bold"/>
                  <a:cs typeface="Calibri (MS) Bold"/>
                  <a:sym typeface="Calibri (MS) Bold"/>
                </a:rPr>
                <a:t>5Lakh Farmers Benefited</a:t>
              </a:r>
            </a:p>
          </p:txBody>
        </p:sp>
      </p:grpSp>
      <p:sp>
        <p:nvSpPr>
          <p:cNvPr id="25" name="Freeform 11">
            <a:extLst>
              <a:ext uri="{FF2B5EF4-FFF2-40B4-BE49-F238E27FC236}">
                <a16:creationId xmlns:a16="http://schemas.microsoft.com/office/drawing/2014/main" id="{8F7B2184-A63F-6E43-19E8-25AB7564211E}"/>
              </a:ext>
            </a:extLst>
          </p:cNvPr>
          <p:cNvSpPr/>
          <p:nvPr/>
        </p:nvSpPr>
        <p:spPr>
          <a:xfrm>
            <a:off x="4711409" y="698110"/>
            <a:ext cx="606193" cy="646606"/>
          </a:xfrm>
          <a:custGeom>
            <a:avLst/>
            <a:gdLst/>
            <a:ahLst/>
            <a:cxnLst/>
            <a:rect l="l" t="t" r="r" b="b"/>
            <a:pathLst>
              <a:path w="909290" h="969909">
                <a:moveTo>
                  <a:pt x="0" y="0"/>
                </a:moveTo>
                <a:lnTo>
                  <a:pt x="909290" y="0"/>
                </a:lnTo>
                <a:lnTo>
                  <a:pt x="909290" y="969909"/>
                </a:lnTo>
                <a:lnTo>
                  <a:pt x="0" y="9699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12">
            <a:extLst>
              <a:ext uri="{FF2B5EF4-FFF2-40B4-BE49-F238E27FC236}">
                <a16:creationId xmlns:a16="http://schemas.microsoft.com/office/drawing/2014/main" id="{3CBAC6F0-CA3A-94B9-4407-A4569D7A5A1C}"/>
              </a:ext>
            </a:extLst>
          </p:cNvPr>
          <p:cNvGrpSpPr/>
          <p:nvPr/>
        </p:nvGrpSpPr>
        <p:grpSpPr>
          <a:xfrm>
            <a:off x="966396" y="6146516"/>
            <a:ext cx="2295435" cy="636543"/>
            <a:chOff x="0" y="0"/>
            <a:chExt cx="4661453" cy="1292660"/>
          </a:xfrm>
        </p:grpSpPr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2E34DEE9-CAC8-4915-D216-9D9C112D4EF3}"/>
                </a:ext>
              </a:extLst>
            </p:cNvPr>
            <p:cNvSpPr/>
            <p:nvPr/>
          </p:nvSpPr>
          <p:spPr>
            <a:xfrm>
              <a:off x="0" y="0"/>
              <a:ext cx="4661453" cy="1292660"/>
            </a:xfrm>
            <a:custGeom>
              <a:avLst/>
              <a:gdLst/>
              <a:ahLst/>
              <a:cxnLst/>
              <a:rect l="l" t="t" r="r" b="b"/>
              <a:pathLst>
                <a:path w="4661453" h="1292660">
                  <a:moveTo>
                    <a:pt x="0" y="0"/>
                  </a:moveTo>
                  <a:lnTo>
                    <a:pt x="4661453" y="0"/>
                  </a:lnTo>
                  <a:lnTo>
                    <a:pt x="4661453" y="1292660"/>
                  </a:lnTo>
                  <a:lnTo>
                    <a:pt x="0" y="129266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extBox 14">
              <a:extLst>
                <a:ext uri="{FF2B5EF4-FFF2-40B4-BE49-F238E27FC236}">
                  <a16:creationId xmlns:a16="http://schemas.microsoft.com/office/drawing/2014/main" id="{49EB6A04-DF80-8436-28A3-7905A4299C62}"/>
                </a:ext>
              </a:extLst>
            </p:cNvPr>
            <p:cNvSpPr txBox="1"/>
            <p:nvPr/>
          </p:nvSpPr>
          <p:spPr>
            <a:xfrm>
              <a:off x="0" y="-57150"/>
              <a:ext cx="4661453" cy="134981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21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(MS) Bold"/>
                  <a:ea typeface="Calibri (MS) Bold"/>
                  <a:cs typeface="Calibri (MS) Bold"/>
                  <a:sym typeface="Calibri (MS) Bold"/>
                </a:rPr>
                <a:t>60% Reduction in pesticide usage</a:t>
              </a:r>
            </a:p>
          </p:txBody>
        </p:sp>
      </p:grpSp>
      <p:sp>
        <p:nvSpPr>
          <p:cNvPr id="29" name="Freeform 15">
            <a:extLst>
              <a:ext uri="{FF2B5EF4-FFF2-40B4-BE49-F238E27FC236}">
                <a16:creationId xmlns:a16="http://schemas.microsoft.com/office/drawing/2014/main" id="{1F8B9891-A02A-92CD-A834-E42517732AF8}"/>
              </a:ext>
            </a:extLst>
          </p:cNvPr>
          <p:cNvSpPr/>
          <p:nvPr/>
        </p:nvSpPr>
        <p:spPr>
          <a:xfrm>
            <a:off x="1835848" y="5516846"/>
            <a:ext cx="482894" cy="554255"/>
          </a:xfrm>
          <a:custGeom>
            <a:avLst/>
            <a:gdLst/>
            <a:ahLst/>
            <a:cxnLst/>
            <a:rect l="l" t="t" r="r" b="b"/>
            <a:pathLst>
              <a:path w="724341" h="831382">
                <a:moveTo>
                  <a:pt x="0" y="0"/>
                </a:moveTo>
                <a:lnTo>
                  <a:pt x="724341" y="0"/>
                </a:lnTo>
                <a:lnTo>
                  <a:pt x="724341" y="831382"/>
                </a:lnTo>
                <a:lnTo>
                  <a:pt x="0" y="83138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16">
            <a:extLst>
              <a:ext uri="{FF2B5EF4-FFF2-40B4-BE49-F238E27FC236}">
                <a16:creationId xmlns:a16="http://schemas.microsoft.com/office/drawing/2014/main" id="{CBEAAD8F-AAB3-5F81-3CE8-97EF76796857}"/>
              </a:ext>
            </a:extLst>
          </p:cNvPr>
          <p:cNvGrpSpPr/>
          <p:nvPr/>
        </p:nvGrpSpPr>
        <p:grpSpPr>
          <a:xfrm>
            <a:off x="3864009" y="2789173"/>
            <a:ext cx="2454818" cy="714035"/>
            <a:chOff x="0" y="0"/>
            <a:chExt cx="4985122" cy="1450026"/>
          </a:xfrm>
        </p:grpSpPr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13C8072C-17C2-85CC-DD07-A6D2D788A3B6}"/>
                </a:ext>
              </a:extLst>
            </p:cNvPr>
            <p:cNvSpPr/>
            <p:nvPr/>
          </p:nvSpPr>
          <p:spPr>
            <a:xfrm>
              <a:off x="0" y="0"/>
              <a:ext cx="4985122" cy="1292662"/>
            </a:xfrm>
            <a:custGeom>
              <a:avLst/>
              <a:gdLst/>
              <a:ahLst/>
              <a:cxnLst/>
              <a:rect l="l" t="t" r="r" b="b"/>
              <a:pathLst>
                <a:path w="4985122" h="1292662">
                  <a:moveTo>
                    <a:pt x="0" y="0"/>
                  </a:moveTo>
                  <a:lnTo>
                    <a:pt x="4985122" y="0"/>
                  </a:lnTo>
                  <a:lnTo>
                    <a:pt x="4985122" y="1292662"/>
                  </a:lnTo>
                  <a:lnTo>
                    <a:pt x="0" y="12926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18">
              <a:extLst>
                <a:ext uri="{FF2B5EF4-FFF2-40B4-BE49-F238E27FC236}">
                  <a16:creationId xmlns:a16="http://schemas.microsoft.com/office/drawing/2014/main" id="{6EE5AFC1-3119-3C90-1197-51ACF2F91684}"/>
                </a:ext>
              </a:extLst>
            </p:cNvPr>
            <p:cNvSpPr txBox="1"/>
            <p:nvPr/>
          </p:nvSpPr>
          <p:spPr>
            <a:xfrm>
              <a:off x="0" y="100215"/>
              <a:ext cx="4985122" cy="134981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21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(MS) Bold"/>
                  <a:ea typeface="Calibri (MS) Bold"/>
                  <a:cs typeface="Calibri (MS) Bold"/>
                  <a:sym typeface="Calibri (MS) Bold"/>
                </a:rPr>
                <a:t>1.3 Billion Rs. saved on fertilizer subsidy</a:t>
              </a:r>
            </a:p>
          </p:txBody>
        </p:sp>
      </p:grpSp>
      <p:grpSp>
        <p:nvGrpSpPr>
          <p:cNvPr id="34" name="Group 20">
            <a:extLst>
              <a:ext uri="{FF2B5EF4-FFF2-40B4-BE49-F238E27FC236}">
                <a16:creationId xmlns:a16="http://schemas.microsoft.com/office/drawing/2014/main" id="{DE82BA01-A6DE-5799-502E-1983F16DEE30}"/>
              </a:ext>
            </a:extLst>
          </p:cNvPr>
          <p:cNvGrpSpPr/>
          <p:nvPr/>
        </p:nvGrpSpPr>
        <p:grpSpPr>
          <a:xfrm>
            <a:off x="999126" y="2226757"/>
            <a:ext cx="2295435" cy="1644228"/>
            <a:chOff x="0" y="-276684"/>
            <a:chExt cx="4590869" cy="3288457"/>
          </a:xfrm>
        </p:grpSpPr>
        <p:grpSp>
          <p:nvGrpSpPr>
            <p:cNvPr id="35" name="Group 21">
              <a:extLst>
                <a:ext uri="{FF2B5EF4-FFF2-40B4-BE49-F238E27FC236}">
                  <a16:creationId xmlns:a16="http://schemas.microsoft.com/office/drawing/2014/main" id="{C5122BCE-77D1-7071-EC3B-378DF9371C6E}"/>
                </a:ext>
              </a:extLst>
            </p:cNvPr>
            <p:cNvGrpSpPr/>
            <p:nvPr/>
          </p:nvGrpSpPr>
          <p:grpSpPr>
            <a:xfrm>
              <a:off x="0" y="1195995"/>
              <a:ext cx="4590869" cy="1815778"/>
              <a:chOff x="0" y="0"/>
              <a:chExt cx="4661453" cy="1843695"/>
            </a:xfrm>
          </p:grpSpPr>
          <p:sp>
            <p:nvSpPr>
              <p:cNvPr id="37" name="Freeform 22">
                <a:extLst>
                  <a:ext uri="{FF2B5EF4-FFF2-40B4-BE49-F238E27FC236}">
                    <a16:creationId xmlns:a16="http://schemas.microsoft.com/office/drawing/2014/main" id="{13CBA6F5-B49F-0EFD-6C22-239361246DD1}"/>
                  </a:ext>
                </a:extLst>
              </p:cNvPr>
              <p:cNvSpPr/>
              <p:nvPr/>
            </p:nvSpPr>
            <p:spPr>
              <a:xfrm>
                <a:off x="0" y="0"/>
                <a:ext cx="4661453" cy="1843695"/>
              </a:xfrm>
              <a:custGeom>
                <a:avLst/>
                <a:gdLst/>
                <a:ahLst/>
                <a:cxnLst/>
                <a:rect l="l" t="t" r="r" b="b"/>
                <a:pathLst>
                  <a:path w="4661453" h="1843695">
                    <a:moveTo>
                      <a:pt x="0" y="0"/>
                    </a:moveTo>
                    <a:lnTo>
                      <a:pt x="4661453" y="0"/>
                    </a:lnTo>
                    <a:lnTo>
                      <a:pt x="4661453" y="1843695"/>
                    </a:lnTo>
                    <a:lnTo>
                      <a:pt x="0" y="1843695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23">
                <a:extLst>
                  <a:ext uri="{FF2B5EF4-FFF2-40B4-BE49-F238E27FC236}">
                    <a16:creationId xmlns:a16="http://schemas.microsoft.com/office/drawing/2014/main" id="{3ECB625C-5E7C-4906-141E-13B0FADA1F32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4661453" cy="1900845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ts val="21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Reduction in Fertilizer 19500 MT Urea;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ts val="21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13500 MT of P&amp;K </a:t>
                </a:r>
              </a:p>
            </p:txBody>
          </p:sp>
        </p:grp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7773E729-3390-D187-2D4E-3FC7AB8CF196}"/>
                </a:ext>
              </a:extLst>
            </p:cNvPr>
            <p:cNvSpPr/>
            <p:nvPr/>
          </p:nvSpPr>
          <p:spPr>
            <a:xfrm>
              <a:off x="1687559" y="-276684"/>
              <a:ext cx="1215751" cy="1195995"/>
            </a:xfrm>
            <a:custGeom>
              <a:avLst/>
              <a:gdLst/>
              <a:ahLst/>
              <a:cxnLst/>
              <a:rect l="l" t="t" r="r" b="b"/>
              <a:pathLst>
                <a:path w="1215751" h="1195995">
                  <a:moveTo>
                    <a:pt x="0" y="0"/>
                  </a:moveTo>
                  <a:lnTo>
                    <a:pt x="1215751" y="0"/>
                  </a:lnTo>
                  <a:lnTo>
                    <a:pt x="1215751" y="1195995"/>
                  </a:lnTo>
                  <a:lnTo>
                    <a:pt x="0" y="1195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0">
            <a:extLst>
              <a:ext uri="{FF2B5EF4-FFF2-40B4-BE49-F238E27FC236}">
                <a16:creationId xmlns:a16="http://schemas.microsoft.com/office/drawing/2014/main" id="{A0D4B05C-0C83-A79C-21D5-2206D9A7831E}"/>
              </a:ext>
            </a:extLst>
          </p:cNvPr>
          <p:cNvGrpSpPr/>
          <p:nvPr/>
        </p:nvGrpSpPr>
        <p:grpSpPr>
          <a:xfrm>
            <a:off x="4010780" y="4480348"/>
            <a:ext cx="2239256" cy="634839"/>
            <a:chOff x="0" y="0"/>
            <a:chExt cx="4523789" cy="1282514"/>
          </a:xfrm>
        </p:grpSpPr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2395C36B-42F6-10B9-3D4E-C8957966DFA2}"/>
                </a:ext>
              </a:extLst>
            </p:cNvPr>
            <p:cNvSpPr/>
            <p:nvPr/>
          </p:nvSpPr>
          <p:spPr>
            <a:xfrm>
              <a:off x="0" y="0"/>
              <a:ext cx="4523790" cy="1282514"/>
            </a:xfrm>
            <a:custGeom>
              <a:avLst/>
              <a:gdLst/>
              <a:ahLst/>
              <a:cxnLst/>
              <a:rect l="l" t="t" r="r" b="b"/>
              <a:pathLst>
                <a:path w="4523790" h="1282514">
                  <a:moveTo>
                    <a:pt x="0" y="0"/>
                  </a:moveTo>
                  <a:lnTo>
                    <a:pt x="4523790" y="0"/>
                  </a:lnTo>
                  <a:lnTo>
                    <a:pt x="4523790" y="1282514"/>
                  </a:lnTo>
                  <a:lnTo>
                    <a:pt x="0" y="128251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32">
              <a:extLst>
                <a:ext uri="{FF2B5EF4-FFF2-40B4-BE49-F238E27FC236}">
                  <a16:creationId xmlns:a16="http://schemas.microsoft.com/office/drawing/2014/main" id="{EF28A9B0-2621-A29E-9175-785724C9B006}"/>
                </a:ext>
              </a:extLst>
            </p:cNvPr>
            <p:cNvSpPr txBox="1"/>
            <p:nvPr/>
          </p:nvSpPr>
          <p:spPr>
            <a:xfrm>
              <a:off x="0" y="-57150"/>
              <a:ext cx="4523789" cy="133966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21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(MS) Bold"/>
                  <a:ea typeface="Calibri (MS) Bold"/>
                  <a:cs typeface="Calibri (MS) Bold"/>
                  <a:sym typeface="Calibri (MS) Bold"/>
                </a:rPr>
                <a:t>23.1 Billion Lit of irrigation water saved</a:t>
              </a:r>
            </a:p>
          </p:txBody>
        </p:sp>
      </p:grpSp>
      <p:sp>
        <p:nvSpPr>
          <p:cNvPr id="43" name="Freeform 33">
            <a:extLst>
              <a:ext uri="{FF2B5EF4-FFF2-40B4-BE49-F238E27FC236}">
                <a16:creationId xmlns:a16="http://schemas.microsoft.com/office/drawing/2014/main" id="{3EB21A99-E055-8029-7274-6E244B271421}"/>
              </a:ext>
            </a:extLst>
          </p:cNvPr>
          <p:cNvSpPr/>
          <p:nvPr/>
        </p:nvSpPr>
        <p:spPr>
          <a:xfrm>
            <a:off x="4816538" y="3700668"/>
            <a:ext cx="552183" cy="539131"/>
          </a:xfrm>
          <a:custGeom>
            <a:avLst/>
            <a:gdLst/>
            <a:ahLst/>
            <a:cxnLst/>
            <a:rect l="l" t="t" r="r" b="b"/>
            <a:pathLst>
              <a:path w="828274" h="808697">
                <a:moveTo>
                  <a:pt x="0" y="0"/>
                </a:moveTo>
                <a:lnTo>
                  <a:pt x="828274" y="0"/>
                </a:lnTo>
                <a:lnTo>
                  <a:pt x="828274" y="808697"/>
                </a:lnTo>
                <a:lnTo>
                  <a:pt x="0" y="808697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5" name="Group 34">
            <a:extLst>
              <a:ext uri="{FF2B5EF4-FFF2-40B4-BE49-F238E27FC236}">
                <a16:creationId xmlns:a16="http://schemas.microsoft.com/office/drawing/2014/main" id="{ADCB9CDB-DEBE-4E87-AE14-176946CA3452}"/>
              </a:ext>
            </a:extLst>
          </p:cNvPr>
          <p:cNvGrpSpPr/>
          <p:nvPr/>
        </p:nvGrpSpPr>
        <p:grpSpPr>
          <a:xfrm>
            <a:off x="3864009" y="6060975"/>
            <a:ext cx="2592738" cy="748521"/>
            <a:chOff x="0" y="0"/>
            <a:chExt cx="5265202" cy="1520060"/>
          </a:xfrm>
        </p:grpSpPr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EDF211C6-0370-39B6-DE76-074F03F83ADF}"/>
                </a:ext>
              </a:extLst>
            </p:cNvPr>
            <p:cNvSpPr/>
            <p:nvPr/>
          </p:nvSpPr>
          <p:spPr>
            <a:xfrm>
              <a:off x="0" y="0"/>
              <a:ext cx="5143483" cy="1289199"/>
            </a:xfrm>
            <a:custGeom>
              <a:avLst/>
              <a:gdLst/>
              <a:ahLst/>
              <a:cxnLst/>
              <a:rect l="l" t="t" r="r" b="b"/>
              <a:pathLst>
                <a:path w="5143483" h="1289199">
                  <a:moveTo>
                    <a:pt x="0" y="0"/>
                  </a:moveTo>
                  <a:lnTo>
                    <a:pt x="5143483" y="0"/>
                  </a:lnTo>
                  <a:lnTo>
                    <a:pt x="5143483" y="1289199"/>
                  </a:lnTo>
                  <a:lnTo>
                    <a:pt x="0" y="12891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TextBox 36">
              <a:extLst>
                <a:ext uri="{FF2B5EF4-FFF2-40B4-BE49-F238E27FC236}">
                  <a16:creationId xmlns:a16="http://schemas.microsoft.com/office/drawing/2014/main" id="{8B83B3B4-9635-AFDF-A823-4E99B986C5A6}"/>
                </a:ext>
              </a:extLst>
            </p:cNvPr>
            <p:cNvSpPr txBox="1"/>
            <p:nvPr/>
          </p:nvSpPr>
          <p:spPr>
            <a:xfrm>
              <a:off x="121719" y="173712"/>
              <a:ext cx="5143483" cy="134634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21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(MS) Bold"/>
                  <a:ea typeface="Calibri (MS) Bold"/>
                  <a:cs typeface="Calibri (MS) Bold"/>
                  <a:sym typeface="Calibri (MS) Bold"/>
                </a:rPr>
                <a:t>1.12 Billion $ additional revenue to farmers </a:t>
              </a:r>
            </a:p>
          </p:txBody>
        </p:sp>
      </p:grpSp>
      <p:sp>
        <p:nvSpPr>
          <p:cNvPr id="48" name="Freeform 37">
            <a:extLst>
              <a:ext uri="{FF2B5EF4-FFF2-40B4-BE49-F238E27FC236}">
                <a16:creationId xmlns:a16="http://schemas.microsoft.com/office/drawing/2014/main" id="{6D1D6792-BE3C-3FFE-7825-9007A1C38F20}"/>
              </a:ext>
            </a:extLst>
          </p:cNvPr>
          <p:cNvSpPr/>
          <p:nvPr/>
        </p:nvSpPr>
        <p:spPr>
          <a:xfrm>
            <a:off x="4660291" y="5426136"/>
            <a:ext cx="708430" cy="634839"/>
          </a:xfrm>
          <a:custGeom>
            <a:avLst/>
            <a:gdLst/>
            <a:ahLst/>
            <a:cxnLst/>
            <a:rect l="l" t="t" r="r" b="b"/>
            <a:pathLst>
              <a:path w="1293381" h="1230329">
                <a:moveTo>
                  <a:pt x="0" y="0"/>
                </a:moveTo>
                <a:lnTo>
                  <a:pt x="1293381" y="0"/>
                </a:lnTo>
                <a:lnTo>
                  <a:pt x="1293381" y="1230329"/>
                </a:lnTo>
                <a:lnTo>
                  <a:pt x="0" y="1230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E6B8AFE-554C-85D7-2FFA-A61F8C13BC09}"/>
              </a:ext>
            </a:extLst>
          </p:cNvPr>
          <p:cNvSpPr txBox="1"/>
          <p:nvPr/>
        </p:nvSpPr>
        <p:spPr>
          <a:xfrm>
            <a:off x="881433" y="130561"/>
            <a:ext cx="52904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20" normalizeH="0" baseline="0" noProof="0" dirty="0">
                <a:ln>
                  <a:noFill/>
                </a:ln>
                <a:solidFill>
                  <a:srgbClr val="FFF6E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Potential Impact by 2027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6E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50" name="Group 25">
            <a:extLst>
              <a:ext uri="{FF2B5EF4-FFF2-40B4-BE49-F238E27FC236}">
                <a16:creationId xmlns:a16="http://schemas.microsoft.com/office/drawing/2014/main" id="{AB305F28-12CD-0778-277C-6A4130AC2BB8}"/>
              </a:ext>
            </a:extLst>
          </p:cNvPr>
          <p:cNvGrpSpPr/>
          <p:nvPr/>
        </p:nvGrpSpPr>
        <p:grpSpPr>
          <a:xfrm>
            <a:off x="543043" y="3988178"/>
            <a:ext cx="3207600" cy="1352062"/>
            <a:chOff x="-1468416" y="0"/>
            <a:chExt cx="6415202" cy="2704125"/>
          </a:xfrm>
        </p:grpSpPr>
        <p:grpSp>
          <p:nvGrpSpPr>
            <p:cNvPr id="51" name="Group 26">
              <a:extLst>
                <a:ext uri="{FF2B5EF4-FFF2-40B4-BE49-F238E27FC236}">
                  <a16:creationId xmlns:a16="http://schemas.microsoft.com/office/drawing/2014/main" id="{A3863BD7-5156-81B6-FB2B-CAA68FDB7874}"/>
                </a:ext>
              </a:extLst>
            </p:cNvPr>
            <p:cNvGrpSpPr/>
            <p:nvPr/>
          </p:nvGrpSpPr>
          <p:grpSpPr>
            <a:xfrm>
              <a:off x="-1468416" y="1283616"/>
              <a:ext cx="6415202" cy="1420509"/>
              <a:chOff x="-1490993" y="0"/>
              <a:chExt cx="6513834" cy="1442349"/>
            </a:xfrm>
          </p:grpSpPr>
          <p:sp>
            <p:nvSpPr>
              <p:cNvPr id="53" name="Freeform 27">
                <a:extLst>
                  <a:ext uri="{FF2B5EF4-FFF2-40B4-BE49-F238E27FC236}">
                    <a16:creationId xmlns:a16="http://schemas.microsoft.com/office/drawing/2014/main" id="{74CF2B41-AB95-E555-3C95-9C7E0FBE274A}"/>
                  </a:ext>
                </a:extLst>
              </p:cNvPr>
              <p:cNvSpPr/>
              <p:nvPr/>
            </p:nvSpPr>
            <p:spPr>
              <a:xfrm>
                <a:off x="0" y="0"/>
                <a:ext cx="3636120" cy="1289199"/>
              </a:xfrm>
              <a:custGeom>
                <a:avLst/>
                <a:gdLst/>
                <a:ahLst/>
                <a:cxnLst/>
                <a:rect l="l" t="t" r="r" b="b"/>
                <a:pathLst>
                  <a:path w="3636120" h="1289199">
                    <a:moveTo>
                      <a:pt x="0" y="0"/>
                    </a:moveTo>
                    <a:lnTo>
                      <a:pt x="3636120" y="0"/>
                    </a:lnTo>
                    <a:lnTo>
                      <a:pt x="3636120" y="1289199"/>
                    </a:lnTo>
                    <a:lnTo>
                      <a:pt x="0" y="128919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TextBox 28">
                <a:extLst>
                  <a:ext uri="{FF2B5EF4-FFF2-40B4-BE49-F238E27FC236}">
                    <a16:creationId xmlns:a16="http://schemas.microsoft.com/office/drawing/2014/main" id="{C79D8A04-5623-7EE4-C36E-D4D6891720F1}"/>
                  </a:ext>
                </a:extLst>
              </p:cNvPr>
              <p:cNvSpPr txBox="1"/>
              <p:nvPr/>
            </p:nvSpPr>
            <p:spPr>
              <a:xfrm>
                <a:off x="-1490993" y="96001"/>
                <a:ext cx="6513834" cy="1346348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ts val="21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0.55 M MT of CO</a:t>
                </a:r>
                <a:r>
                  <a:rPr kumimoji="0" lang="en-US" sz="1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2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equivalent emission reduced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(MS) Bold"/>
                  <a:ea typeface="Calibri (MS) Bold"/>
                  <a:cs typeface="Calibri (MS) Bold"/>
                  <a:sym typeface="Calibri (MS) Bold"/>
                </a:endParaRPr>
              </a:p>
            </p:txBody>
          </p:sp>
        </p:grpSp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E51B17EC-BA93-8466-F8D6-A62A098A6BE9}"/>
                </a:ext>
              </a:extLst>
            </p:cNvPr>
            <p:cNvSpPr/>
            <p:nvPr/>
          </p:nvSpPr>
          <p:spPr>
            <a:xfrm>
              <a:off x="991811" y="0"/>
              <a:ext cx="1494749" cy="1283616"/>
            </a:xfrm>
            <a:custGeom>
              <a:avLst/>
              <a:gdLst/>
              <a:ahLst/>
              <a:cxnLst/>
              <a:rect l="l" t="t" r="r" b="b"/>
              <a:pathLst>
                <a:path w="1494749" h="1283616">
                  <a:moveTo>
                    <a:pt x="0" y="0"/>
                  </a:moveTo>
                  <a:lnTo>
                    <a:pt x="1494749" y="0"/>
                  </a:lnTo>
                  <a:lnTo>
                    <a:pt x="1494749" y="1283616"/>
                  </a:lnTo>
                  <a:lnTo>
                    <a:pt x="0" y="12836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5" name="object 5">
            <a:extLst>
              <a:ext uri="{FF2B5EF4-FFF2-40B4-BE49-F238E27FC236}">
                <a16:creationId xmlns:a16="http://schemas.microsoft.com/office/drawing/2014/main" id="{38F3A1B0-6459-2967-E8AD-5F590F06D2DD}"/>
              </a:ext>
            </a:extLst>
          </p:cNvPr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693" y="241429"/>
            <a:ext cx="5794375" cy="661657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E3844C65-2E19-DB58-58F1-4F812C8E52F2}"/>
              </a:ext>
            </a:extLst>
          </p:cNvPr>
          <p:cNvSpPr txBox="1"/>
          <p:nvPr/>
        </p:nvSpPr>
        <p:spPr>
          <a:xfrm>
            <a:off x="8065308" y="3257326"/>
            <a:ext cx="25865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20" normalizeH="0" baseline="0" noProof="0" dirty="0">
                <a:ln>
                  <a:noFill/>
                </a:ln>
                <a:solidFill>
                  <a:srgbClr val="FFF6E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meet 5 SDGs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6E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0BA175-64CC-DF60-BEFE-19A46D4791C7}"/>
              </a:ext>
            </a:extLst>
          </p:cNvPr>
          <p:cNvSpPr txBox="1"/>
          <p:nvPr/>
        </p:nvSpPr>
        <p:spPr>
          <a:xfrm>
            <a:off x="4910324" y="2217980"/>
            <a:ext cx="461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$</a:t>
            </a:r>
          </a:p>
        </p:txBody>
      </p:sp>
    </p:spTree>
    <p:extLst>
      <p:ext uri="{BB962C8B-B14F-4D97-AF65-F5344CB8AC3E}">
        <p14:creationId xmlns:p14="http://schemas.microsoft.com/office/powerpoint/2010/main" val="1469577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29D1D6-3FA2-FDDD-314F-1A473496F5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1084" y="1801206"/>
            <a:ext cx="4847442" cy="3317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60FD45-55F6-7B6C-C6B3-A272AB95F530}"/>
              </a:ext>
            </a:extLst>
          </p:cNvPr>
          <p:cNvSpPr txBox="1"/>
          <p:nvPr/>
        </p:nvSpPr>
        <p:spPr>
          <a:xfrm>
            <a:off x="1592580" y="409565"/>
            <a:ext cx="90068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Georgia" panose="02040502050405020303" pitchFamily="18" charset="0"/>
              </a:rPr>
              <a:t>Interaction with Mr. Bill Gates and Mr. Mark </a:t>
            </a:r>
            <a:r>
              <a:rPr lang="en-US" sz="2400" b="1" dirty="0" err="1">
                <a:latin typeface="Georgia" panose="02040502050405020303" pitchFamily="18" charset="0"/>
              </a:rPr>
              <a:t>Suzman</a:t>
            </a:r>
            <a:r>
              <a:rPr lang="en-US" sz="2400" b="1" dirty="0">
                <a:latin typeface="Georgia" panose="02040502050405020303" pitchFamily="18" charset="0"/>
              </a:rPr>
              <a:t>, CEO, Gates foundation </a:t>
            </a:r>
          </a:p>
          <a:p>
            <a:pPr algn="ctr"/>
            <a:endParaRPr lang="en-US" sz="2400" b="1" dirty="0">
              <a:latin typeface="Georgia" panose="02040502050405020303" pitchFamily="18" charset="0"/>
            </a:endParaRPr>
          </a:p>
          <a:p>
            <a:pPr algn="ctr"/>
            <a:endParaRPr lang="en-US" sz="2400" b="1" dirty="0">
              <a:latin typeface="Georgia" panose="02040502050405020303" pitchFamily="18" charset="0"/>
            </a:endParaRPr>
          </a:p>
          <a:p>
            <a:pPr algn="ctr"/>
            <a:endParaRPr lang="en-US" sz="2400" b="1" dirty="0">
              <a:latin typeface="Georgia" panose="02040502050405020303" pitchFamily="18" charset="0"/>
            </a:endParaRPr>
          </a:p>
          <a:p>
            <a:pPr algn="ctr"/>
            <a:endParaRPr lang="en-US" sz="2400" b="1" dirty="0">
              <a:latin typeface="Georgia" panose="02040502050405020303" pitchFamily="18" charset="0"/>
            </a:endParaRPr>
          </a:p>
          <a:p>
            <a:pPr algn="ctr"/>
            <a:endParaRPr lang="en-US" sz="2400" b="1" dirty="0">
              <a:latin typeface="Georgia" panose="02040502050405020303" pitchFamily="18" charset="0"/>
            </a:endParaRPr>
          </a:p>
          <a:p>
            <a:pPr algn="ctr"/>
            <a:endParaRPr lang="en-US" sz="2400" b="1" dirty="0">
              <a:latin typeface="Georgia" panose="02040502050405020303" pitchFamily="18" charset="0"/>
            </a:endParaRPr>
          </a:p>
          <a:p>
            <a:pPr algn="ctr"/>
            <a:endParaRPr lang="en-US" sz="2400" b="1" dirty="0">
              <a:latin typeface="Georgia" panose="02040502050405020303" pitchFamily="18" charset="0"/>
            </a:endParaRPr>
          </a:p>
          <a:p>
            <a:pPr algn="ctr"/>
            <a:endParaRPr lang="en-US" sz="2400" b="1" dirty="0">
              <a:latin typeface="Georgia" panose="02040502050405020303" pitchFamily="18" charset="0"/>
            </a:endParaRPr>
          </a:p>
          <a:p>
            <a:pPr algn="ctr"/>
            <a:endParaRPr lang="en-US" sz="2400" b="1" dirty="0">
              <a:latin typeface="Georgia" panose="02040502050405020303" pitchFamily="18" charset="0"/>
            </a:endParaRPr>
          </a:p>
          <a:p>
            <a:pPr algn="ctr"/>
            <a:endParaRPr lang="en-US" sz="2400" b="1" dirty="0">
              <a:latin typeface="Georgia" panose="02040502050405020303" pitchFamily="18" charset="0"/>
            </a:endParaRPr>
          </a:p>
          <a:p>
            <a:pPr algn="ctr"/>
            <a:endParaRPr lang="en-US" sz="2400" b="1" dirty="0">
              <a:latin typeface="Georgia" panose="02040502050405020303" pitchFamily="18" charset="0"/>
            </a:endParaRPr>
          </a:p>
          <a:p>
            <a:pPr algn="ctr"/>
            <a:r>
              <a:rPr lang="en-US" sz="2400" b="1" dirty="0">
                <a:latin typeface="Georgia" panose="02040502050405020303" pitchFamily="18" charset="0"/>
              </a:rPr>
              <a:t>About FUNDING the NEW TECHNOLOGIES</a:t>
            </a:r>
            <a:endParaRPr lang="en-IN" sz="2400" b="1" dirty="0">
              <a:latin typeface="Georgia" panose="02040502050405020303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72C0AD-B722-0546-F449-D0B9047D2A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4147" y="1801205"/>
            <a:ext cx="1945536" cy="33424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1DC866-096C-20A0-47ED-6247F2BAA5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110" y="1801206"/>
            <a:ext cx="4941969" cy="337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25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" name="Diagram 82"/>
          <p:cNvGraphicFramePr/>
          <p:nvPr/>
        </p:nvGraphicFramePr>
        <p:xfrm>
          <a:off x="833437" y="1767361"/>
          <a:ext cx="9666889" cy="284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631931" y="247405"/>
            <a:ext cx="4470400" cy="608965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 defTabSz="914400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Team</a:t>
            </a:r>
            <a:r>
              <a:rPr lang="en-US" sz="3200" b="1" dirty="0">
                <a:latin typeface="Arial Black" panose="020B0A04020102020204" pitchFamily="34" charset="0"/>
              </a:rPr>
              <a:t> </a:t>
            </a:r>
            <a:r>
              <a:rPr lang="en-US" sz="3200" b="1" dirty="0">
                <a:solidFill>
                  <a:srgbClr val="0099CC"/>
                </a:solidFill>
                <a:latin typeface="Arial Black" panose="020B0A04020102020204" pitchFamily="34" charset="0"/>
                <a:ea typeface="MS PGothic" panose="020B0600070205080204" pitchFamily="34" charset="-128"/>
              </a:rPr>
              <a:t>Capsber</a:t>
            </a:r>
          </a:p>
        </p:txBody>
      </p:sp>
      <p:sp>
        <p:nvSpPr>
          <p:cNvPr id="22532" name="AutoShape 4" descr="About Us | ICAR-Indian Institute of Horticultural Research"/>
          <p:cNvSpPr>
            <a:spLocks noChangeAspect="1" noChangeArrowheads="1"/>
          </p:cNvSpPr>
          <p:nvPr/>
        </p:nvSpPr>
        <p:spPr bwMode="auto">
          <a:xfrm>
            <a:off x="207433" y="-127000"/>
            <a:ext cx="406400" cy="365761"/>
          </a:xfrm>
          <a:prstGeom prst="rect">
            <a:avLst/>
          </a:prstGeom>
          <a:noFill/>
        </p:spPr>
        <p:txBody>
          <a:bodyPr vert="horz" wrap="square" lIns="117226" tIns="58613" rIns="117226" bIns="58613" numCol="1" anchor="t" anchorCtr="0" compatLnSpc="1"/>
          <a:lstStyle/>
          <a:p>
            <a:pPr defTabSz="914400"/>
            <a:endParaRPr lang="en-US" sz="113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534" name="AutoShape 6" descr="About Us | ICAR-Indian Institute of Horticultural Research"/>
          <p:cNvSpPr>
            <a:spLocks noChangeAspect="1" noChangeArrowheads="1"/>
          </p:cNvSpPr>
          <p:nvPr/>
        </p:nvSpPr>
        <p:spPr bwMode="auto">
          <a:xfrm>
            <a:off x="207433" y="-127000"/>
            <a:ext cx="406400" cy="365761"/>
          </a:xfrm>
          <a:prstGeom prst="rect">
            <a:avLst/>
          </a:prstGeom>
          <a:noFill/>
        </p:spPr>
        <p:txBody>
          <a:bodyPr vert="horz" wrap="square" lIns="117226" tIns="58613" rIns="117226" bIns="58613" numCol="1" anchor="t" anchorCtr="0" compatLnSpc="1"/>
          <a:lstStyle/>
          <a:p>
            <a:pPr defTabSz="914400"/>
            <a:endParaRPr lang="en-US" sz="113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536" name="AutoShape 8" descr="About Us | ICAR-Indian Institute of Horticultural Research"/>
          <p:cNvSpPr>
            <a:spLocks noChangeAspect="1" noChangeArrowheads="1"/>
          </p:cNvSpPr>
          <p:nvPr/>
        </p:nvSpPr>
        <p:spPr bwMode="auto">
          <a:xfrm>
            <a:off x="207433" y="-127000"/>
            <a:ext cx="406400" cy="365761"/>
          </a:xfrm>
          <a:prstGeom prst="rect">
            <a:avLst/>
          </a:prstGeom>
          <a:noFill/>
        </p:spPr>
        <p:txBody>
          <a:bodyPr vert="horz" wrap="square" lIns="117226" tIns="58613" rIns="117226" bIns="58613" numCol="1" anchor="t" anchorCtr="0" compatLnSpc="1"/>
          <a:lstStyle/>
          <a:p>
            <a:pPr defTabSz="914400"/>
            <a:endParaRPr lang="en-US" sz="113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538" name="AutoShape 10" descr="About Us | ICAR-Indian Institute of Horticultural Research"/>
          <p:cNvSpPr>
            <a:spLocks noChangeAspect="1" noChangeArrowheads="1"/>
          </p:cNvSpPr>
          <p:nvPr/>
        </p:nvSpPr>
        <p:spPr bwMode="auto">
          <a:xfrm>
            <a:off x="207433" y="-127000"/>
            <a:ext cx="406400" cy="365761"/>
          </a:xfrm>
          <a:prstGeom prst="rect">
            <a:avLst/>
          </a:prstGeom>
          <a:noFill/>
        </p:spPr>
        <p:txBody>
          <a:bodyPr vert="horz" wrap="square" lIns="117226" tIns="58613" rIns="117226" bIns="58613" numCol="1" anchor="t" anchorCtr="0" compatLnSpc="1"/>
          <a:lstStyle/>
          <a:p>
            <a:pPr defTabSz="914400"/>
            <a:endParaRPr lang="en-US" sz="113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582" name="AutoShape 6" descr="krishikabi (@krishikabi1) / Twitter"/>
          <p:cNvSpPr>
            <a:spLocks noChangeAspect="1" noChangeArrowheads="1"/>
          </p:cNvSpPr>
          <p:nvPr/>
        </p:nvSpPr>
        <p:spPr bwMode="auto">
          <a:xfrm>
            <a:off x="207433" y="-127000"/>
            <a:ext cx="406400" cy="365761"/>
          </a:xfrm>
          <a:prstGeom prst="rect">
            <a:avLst/>
          </a:prstGeom>
          <a:noFill/>
        </p:spPr>
        <p:txBody>
          <a:bodyPr vert="horz" wrap="square" lIns="117226" tIns="58613" rIns="117226" bIns="58613" numCol="1" anchor="t" anchorCtr="0" compatLnSpc="1"/>
          <a:lstStyle/>
          <a:p>
            <a:pPr defTabSz="914400"/>
            <a:endParaRPr lang="en-US" sz="113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584" name="AutoShape 8" descr="krishikabi (@krishikabi1) / Twitter"/>
          <p:cNvSpPr>
            <a:spLocks noChangeAspect="1" noChangeArrowheads="1"/>
          </p:cNvSpPr>
          <p:nvPr/>
        </p:nvSpPr>
        <p:spPr bwMode="auto">
          <a:xfrm>
            <a:off x="207433" y="-127000"/>
            <a:ext cx="406400" cy="365761"/>
          </a:xfrm>
          <a:prstGeom prst="rect">
            <a:avLst/>
          </a:prstGeom>
          <a:noFill/>
        </p:spPr>
        <p:txBody>
          <a:bodyPr vert="horz" wrap="square" lIns="117226" tIns="58613" rIns="117226" bIns="58613" numCol="1" anchor="t" anchorCtr="0" compatLnSpc="1"/>
          <a:lstStyle/>
          <a:p>
            <a:pPr defTabSz="914400"/>
            <a:endParaRPr lang="en-US" sz="113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8072" name="AutoShape 8" descr="RKVY-RAFTAAR – Naavic"/>
          <p:cNvSpPr>
            <a:spLocks noChangeAspect="1" noChangeArrowheads="1"/>
          </p:cNvSpPr>
          <p:nvPr/>
        </p:nvSpPr>
        <p:spPr bwMode="auto">
          <a:xfrm>
            <a:off x="144463" y="-981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" name="Group 83"/>
          <p:cNvGrpSpPr/>
          <p:nvPr/>
        </p:nvGrpSpPr>
        <p:grpSpPr>
          <a:xfrm>
            <a:off x="603018" y="2297318"/>
            <a:ext cx="2531717" cy="2177333"/>
            <a:chOff x="5713622" y="1585526"/>
            <a:chExt cx="1676400" cy="1607448"/>
          </a:xfrm>
        </p:grpSpPr>
        <p:sp>
          <p:nvSpPr>
            <p:cNvPr id="13" name="TextBox 12"/>
            <p:cNvSpPr txBox="1"/>
            <p:nvPr/>
          </p:nvSpPr>
          <p:spPr>
            <a:xfrm>
              <a:off x="6096123" y="1585526"/>
              <a:ext cx="884251" cy="597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sz="1865" b="1" dirty="0">
                  <a:solidFill>
                    <a:prstClr val="black"/>
                  </a:solidFill>
                  <a:latin typeface="Calibri" panose="020F0502020204030204"/>
                </a:rPr>
                <a:t>CORE</a:t>
              </a:r>
            </a:p>
            <a:p>
              <a:pPr algn="ctr" defTabSz="914400"/>
              <a:r>
                <a:rPr lang="en-US" sz="1400" dirty="0">
                  <a:solidFill>
                    <a:prstClr val="black"/>
                  </a:solidFill>
                  <a:latin typeface="Calibri" panose="020F0502020204030204"/>
                </a:rPr>
                <a:t>Dr. </a:t>
              </a:r>
              <a:r>
                <a:rPr lang="en-US" sz="1400" dirty="0" err="1">
                  <a:solidFill>
                    <a:prstClr val="black"/>
                  </a:solidFill>
                  <a:latin typeface="Calibri" panose="020F0502020204030204"/>
                </a:rPr>
                <a:t>Priti</a:t>
              </a:r>
              <a:r>
                <a:rPr lang="en-US" sz="14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1400" dirty="0" err="1">
                  <a:solidFill>
                    <a:prstClr val="black"/>
                  </a:solidFill>
                  <a:latin typeface="Calibri" panose="020F0502020204030204"/>
                </a:rPr>
                <a:t>Khalkho</a:t>
              </a:r>
              <a:endParaRPr lang="en-US" sz="140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ctr" defTabSz="914400"/>
              <a:r>
                <a:rPr lang="en-US" sz="1400" dirty="0">
                  <a:solidFill>
                    <a:prstClr val="black"/>
                  </a:solidFill>
                  <a:latin typeface="Calibri" panose="020F0502020204030204"/>
                </a:rPr>
                <a:t>Founder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713622" y="2648700"/>
              <a:ext cx="1676400" cy="544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US" sz="1400" dirty="0">
                  <a:solidFill>
                    <a:prstClr val="black"/>
                  </a:solidFill>
                  <a:latin typeface="Calibri" panose="020F0502020204030204"/>
                </a:rPr>
                <a:t>PhD </a:t>
              </a:r>
              <a:r>
                <a:rPr lang="en-US" sz="1400" dirty="0" err="1">
                  <a:solidFill>
                    <a:prstClr val="black"/>
                  </a:solidFill>
                  <a:latin typeface="Calibri" panose="020F0502020204030204"/>
                </a:rPr>
                <a:t>Agri</a:t>
              </a:r>
              <a:r>
                <a:rPr lang="en-US" sz="1400" dirty="0">
                  <a:solidFill>
                    <a:prstClr val="black"/>
                  </a:solidFill>
                  <a:latin typeface="Calibri" panose="020F0502020204030204"/>
                </a:rPr>
                <a:t> Biotech </a:t>
              </a:r>
            </a:p>
            <a:p>
              <a:pPr algn="ctr" defTabSz="914400"/>
              <a:r>
                <a:rPr lang="en-US" sz="1400" dirty="0">
                  <a:solidFill>
                    <a:prstClr val="black"/>
                  </a:solidFill>
                  <a:latin typeface="Calibri" panose="020F0502020204030204"/>
                </a:rPr>
                <a:t>14 years  </a:t>
              </a:r>
            </a:p>
            <a:p>
              <a:pPr algn="ctr" defTabSz="914400"/>
              <a:r>
                <a:rPr lang="en-US" sz="1400" dirty="0">
                  <a:solidFill>
                    <a:prstClr val="black"/>
                  </a:solidFill>
                  <a:latin typeface="Calibri" panose="020F0502020204030204"/>
                </a:rPr>
                <a:t>Publications: 12</a:t>
              </a:r>
            </a:p>
          </p:txBody>
        </p:sp>
      </p:grpSp>
      <p:grpSp>
        <p:nvGrpSpPr>
          <p:cNvPr id="3" name="Group 83"/>
          <p:cNvGrpSpPr/>
          <p:nvPr/>
        </p:nvGrpSpPr>
        <p:grpSpPr>
          <a:xfrm>
            <a:off x="5473522" y="2326513"/>
            <a:ext cx="2438400" cy="2162951"/>
            <a:chOff x="13287356" y="3390900"/>
            <a:chExt cx="3657600" cy="3244426"/>
          </a:xfrm>
        </p:grpSpPr>
        <p:grpSp>
          <p:nvGrpSpPr>
            <p:cNvPr id="4" name="Group 57"/>
            <p:cNvGrpSpPr/>
            <p:nvPr/>
          </p:nvGrpSpPr>
          <p:grpSpPr>
            <a:xfrm>
              <a:off x="13287356" y="3390900"/>
              <a:ext cx="3657600" cy="3244426"/>
              <a:chOff x="3748078" y="1263197"/>
              <a:chExt cx="1828800" cy="1802460"/>
            </a:xfrm>
          </p:grpSpPr>
          <p:sp>
            <p:nvSpPr>
              <p:cNvPr id="101" name="TextBox 100"/>
              <p:cNvSpPr txBox="1"/>
              <p:nvPr/>
            </p:nvSpPr>
            <p:spPr>
              <a:xfrm>
                <a:off x="4187539" y="1263197"/>
                <a:ext cx="940118" cy="6741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/>
                <a:r>
                  <a:rPr lang="en-US" sz="1865" b="1" dirty="0">
                    <a:solidFill>
                      <a:prstClr val="black"/>
                    </a:solidFill>
                    <a:latin typeface="Calibri" panose="020F0502020204030204"/>
                  </a:rPr>
                  <a:t>BUSSINESS</a:t>
                </a:r>
                <a:endParaRPr lang="en-US" sz="1865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algn="ctr" defTabSz="914400"/>
                <a:r>
                  <a:rPr lang="en-US" sz="1400" dirty="0">
                    <a:solidFill>
                      <a:prstClr val="black"/>
                    </a:solidFill>
                    <a:latin typeface="Calibri" panose="020F0502020204030204"/>
                  </a:rPr>
                  <a:t>Mr. </a:t>
                </a:r>
                <a:r>
                  <a:rPr lang="en-US" sz="1400" dirty="0" err="1">
                    <a:solidFill>
                      <a:prstClr val="black"/>
                    </a:solidFill>
                    <a:latin typeface="Calibri" panose="020F0502020204030204"/>
                  </a:rPr>
                  <a:t>Gavaskar</a:t>
                </a:r>
                <a:r>
                  <a:rPr lang="en-US" sz="1400" dirty="0">
                    <a:solidFill>
                      <a:prstClr val="black"/>
                    </a:solidFill>
                    <a:latin typeface="Calibri" panose="020F0502020204030204"/>
                  </a:rPr>
                  <a:t> J</a:t>
                </a:r>
              </a:p>
              <a:p>
                <a:pPr algn="ctr" defTabSz="914400"/>
                <a:r>
                  <a:rPr lang="en-US" sz="1400" dirty="0">
                    <a:solidFill>
                      <a:prstClr val="black"/>
                    </a:solidFill>
                    <a:latin typeface="Calibri" panose="020F0502020204030204"/>
                  </a:rPr>
                  <a:t>Co-Founder </a:t>
                </a: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3748078" y="2451294"/>
                <a:ext cx="1828800" cy="6143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400"/>
                <a:r>
                  <a:rPr lang="en-US" sz="1400" dirty="0" err="1">
                    <a:solidFill>
                      <a:prstClr val="black"/>
                    </a:solidFill>
                    <a:latin typeface="Calibri" panose="020F0502020204030204"/>
                  </a:rPr>
                  <a:t>MSc</a:t>
                </a:r>
                <a:r>
                  <a:rPr lang="en-US" sz="140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sz="1400" dirty="0" err="1">
                    <a:solidFill>
                      <a:prstClr val="black"/>
                    </a:solidFill>
                    <a:latin typeface="Calibri" panose="020F0502020204030204"/>
                  </a:rPr>
                  <a:t>Bioinfo</a:t>
                </a:r>
                <a:r>
                  <a:rPr lang="en-US" sz="1400" dirty="0">
                    <a:solidFill>
                      <a:prstClr val="black"/>
                    </a:solidFill>
                    <a:latin typeface="Calibri" panose="020F0502020204030204"/>
                  </a:rPr>
                  <a:t>    </a:t>
                </a:r>
              </a:p>
              <a:p>
                <a:pPr algn="ctr" defTabSz="914400"/>
                <a:r>
                  <a:rPr lang="en-US" sz="1400" dirty="0">
                    <a:solidFill>
                      <a:prstClr val="black"/>
                    </a:solidFill>
                    <a:latin typeface="Calibri" panose="020F0502020204030204"/>
                  </a:rPr>
                  <a:t>15 years</a:t>
                </a:r>
              </a:p>
              <a:p>
                <a:pPr algn="ctr" defTabSz="914400"/>
                <a:r>
                  <a:rPr lang="en-US" sz="1400" dirty="0">
                    <a:solidFill>
                      <a:prstClr val="black"/>
                    </a:solidFill>
                    <a:latin typeface="Calibri" panose="020F0502020204030204"/>
                  </a:rPr>
                  <a:t>Patents/Product:7</a:t>
                </a:r>
              </a:p>
            </p:txBody>
          </p:sp>
        </p:grpSp>
        <p:grpSp>
          <p:nvGrpSpPr>
            <p:cNvPr id="5" name="Group 45"/>
            <p:cNvGrpSpPr/>
            <p:nvPr/>
          </p:nvGrpSpPr>
          <p:grpSpPr>
            <a:xfrm>
              <a:off x="13868401" y="4457700"/>
              <a:ext cx="2482195" cy="899160"/>
              <a:chOff x="239485" y="2163455"/>
              <a:chExt cx="1654796" cy="599440"/>
            </a:xfrm>
          </p:grpSpPr>
          <p:pic>
            <p:nvPicPr>
              <p:cNvPr id="92" name="Picture 15" descr="ghvghm.png"/>
              <p:cNvPicPr>
                <a:picLocks noChangeAspect="1" noChangeArrowheads="1"/>
              </p:cNvPicPr>
              <p:nvPr/>
            </p:nvPicPr>
            <p:blipFill>
              <a:blip r:embed="rId8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485" y="2224415"/>
                <a:ext cx="309991" cy="2438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3" name="Picture 27" descr="icar.gif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9485" y="2214255"/>
                <a:ext cx="200967" cy="2438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4" name="Picture 8" descr="FICCI (2020 India) | ASIFMA"/>
              <p:cNvPicPr>
                <a:picLocks noChangeAspect="1" noChangeArrowheads="1"/>
              </p:cNvPicPr>
              <p:nvPr/>
            </p:nvPicPr>
            <p:blipFill>
              <a:blip r:embed="rId10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8521" y="2519055"/>
                <a:ext cx="325651" cy="2438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5" name="Picture 104" descr="Ramaiah Evolute | LinkedIn"/>
              <p:cNvPicPr>
                <a:picLocks noChangeAspect="1" noChangeArrowheads="1"/>
              </p:cNvPicPr>
              <p:nvPr/>
            </p:nvPicPr>
            <p:blipFill>
              <a:blip r:embed="rId11" cstate="email">
                <a:clrChange>
                  <a:clrFrom>
                    <a:srgbClr val="FAF9F5"/>
                  </a:clrFrom>
                  <a:clrTo>
                    <a:srgbClr val="FAF9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9885" y="2214255"/>
                <a:ext cx="610770" cy="2438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7" name="Picture 2" descr="Pusa Krishi (@PusaKrishi) / Twitter"/>
              <p:cNvPicPr>
                <a:picLocks noChangeAspect="1" noChangeArrowheads="1"/>
              </p:cNvPicPr>
              <p:nvPr/>
            </p:nvPicPr>
            <p:blipFill>
              <a:blip r:embed="rId12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8521" y="2163455"/>
                <a:ext cx="365760" cy="365760"/>
              </a:xfrm>
              <a:prstGeom prst="rect">
                <a:avLst/>
              </a:prstGeom>
              <a:noFill/>
            </p:spPr>
          </p:pic>
        </p:grpSp>
      </p:grpSp>
      <p:graphicFrame>
        <p:nvGraphicFramePr>
          <p:cNvPr id="89" name="Diagram 88"/>
          <p:cNvGraphicFramePr/>
          <p:nvPr/>
        </p:nvGraphicFramePr>
        <p:xfrm>
          <a:off x="8283" y="4910455"/>
          <a:ext cx="11422987" cy="850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pSp>
        <p:nvGrpSpPr>
          <p:cNvPr id="16" name="Group 74"/>
          <p:cNvGrpSpPr/>
          <p:nvPr/>
        </p:nvGrpSpPr>
        <p:grpSpPr>
          <a:xfrm>
            <a:off x="8501023" y="2298255"/>
            <a:ext cx="1585602" cy="2210435"/>
            <a:chOff x="1969179" y="3860801"/>
            <a:chExt cx="1783803" cy="2763043"/>
          </a:xfrm>
        </p:grpSpPr>
        <p:sp>
          <p:nvSpPr>
            <p:cNvPr id="117" name="TextBox 116"/>
            <p:cNvSpPr txBox="1"/>
            <p:nvPr/>
          </p:nvSpPr>
          <p:spPr>
            <a:xfrm>
              <a:off x="1970616" y="3860801"/>
              <a:ext cx="1782366" cy="10112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00"/>
              <a:r>
                <a:rPr lang="en-US" sz="1865" b="1" dirty="0">
                  <a:solidFill>
                    <a:prstClr val="black"/>
                  </a:solidFill>
                  <a:latin typeface="Calibri" panose="020F0502020204030204"/>
                </a:rPr>
                <a:t>PRODUCTION </a:t>
              </a:r>
              <a:endParaRPr lang="en-US" sz="1335" b="1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ctr" defTabSz="609600"/>
              <a:r>
                <a:rPr lang="en-US" sz="1400" dirty="0">
                  <a:solidFill>
                    <a:prstClr val="black"/>
                  </a:solidFill>
                  <a:latin typeface="Calibri" panose="020F0502020204030204"/>
                </a:rPr>
                <a:t>Dr. </a:t>
              </a:r>
              <a:r>
                <a:rPr lang="en-US" sz="1400" dirty="0" err="1">
                  <a:solidFill>
                    <a:prstClr val="black"/>
                  </a:solidFill>
                  <a:latin typeface="Calibri" panose="020F0502020204030204"/>
                </a:rPr>
                <a:t>Prabu</a:t>
              </a:r>
              <a:r>
                <a:rPr lang="en-US" sz="14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1400" dirty="0" err="1">
                  <a:solidFill>
                    <a:prstClr val="black"/>
                  </a:solidFill>
                  <a:latin typeface="Calibri" panose="020F0502020204030204"/>
                </a:rPr>
                <a:t>Pandian</a:t>
              </a:r>
              <a:endParaRPr lang="en-US" sz="140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ctr" defTabSz="609600"/>
              <a:r>
                <a:rPr lang="en-US" sz="1400" dirty="0">
                  <a:solidFill>
                    <a:prstClr val="black"/>
                  </a:solidFill>
                  <a:latin typeface="Calibri" panose="020F0502020204030204"/>
                </a:rPr>
                <a:t>Production Head</a:t>
              </a: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1969179" y="5702300"/>
              <a:ext cx="1686102" cy="9215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00"/>
              <a:r>
                <a:rPr lang="en-US" sz="1400" dirty="0">
                  <a:solidFill>
                    <a:prstClr val="black"/>
                  </a:solidFill>
                  <a:latin typeface="Calibri" panose="020F0502020204030204"/>
                </a:rPr>
                <a:t>PhD </a:t>
              </a:r>
              <a:r>
                <a:rPr lang="en-US" sz="1400" dirty="0" err="1">
                  <a:solidFill>
                    <a:prstClr val="black"/>
                  </a:solidFill>
                  <a:latin typeface="Calibri" panose="020F0502020204030204"/>
                </a:rPr>
                <a:t>Microbio</a:t>
              </a:r>
              <a:endParaRPr lang="en-US" sz="140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ctr" defTabSz="609600"/>
              <a:r>
                <a:rPr lang="en-US" sz="1400" dirty="0">
                  <a:solidFill>
                    <a:prstClr val="black"/>
                  </a:solidFill>
                  <a:latin typeface="Calibri" panose="020F0502020204030204"/>
                </a:rPr>
                <a:t>14 years  </a:t>
              </a:r>
            </a:p>
            <a:p>
              <a:pPr algn="ctr" defTabSz="609600"/>
              <a:r>
                <a:rPr lang="en-US" sz="1400" dirty="0">
                  <a:solidFill>
                    <a:prstClr val="black"/>
                  </a:solidFill>
                  <a:latin typeface="Calibri" panose="020F0502020204030204"/>
                </a:rPr>
                <a:t>Publications: 10</a:t>
              </a:r>
            </a:p>
          </p:txBody>
        </p:sp>
      </p:grpSp>
      <p:grpSp>
        <p:nvGrpSpPr>
          <p:cNvPr id="17" name="Group 84"/>
          <p:cNvGrpSpPr/>
          <p:nvPr/>
        </p:nvGrpSpPr>
        <p:grpSpPr>
          <a:xfrm>
            <a:off x="8787896" y="3252025"/>
            <a:ext cx="1416543" cy="203200"/>
            <a:chOff x="9789384" y="3401645"/>
            <a:chExt cx="1613899" cy="254000"/>
          </a:xfrm>
        </p:grpSpPr>
        <p:grpSp>
          <p:nvGrpSpPr>
            <p:cNvPr id="18" name="Group 90"/>
            <p:cNvGrpSpPr/>
            <p:nvPr/>
          </p:nvGrpSpPr>
          <p:grpSpPr>
            <a:xfrm>
              <a:off x="9789384" y="3401645"/>
              <a:ext cx="694860" cy="254000"/>
              <a:chOff x="9751103" y="3689687"/>
              <a:chExt cx="694860" cy="254000"/>
            </a:xfrm>
          </p:grpSpPr>
          <p:pic>
            <p:nvPicPr>
              <p:cNvPr id="123" name="Picture 4" descr="University of Horticultural Sciences, Bagalkot | Bagalkot"/>
              <p:cNvPicPr>
                <a:picLocks noChangeAspect="1" noChangeArrowheads="1"/>
              </p:cNvPicPr>
              <p:nvPr/>
            </p:nvPicPr>
            <p:blipFill>
              <a:blip r:embed="rId18" cstate="email">
                <a:clrChange>
                  <a:clrFrom>
                    <a:srgbClr val="FEFFFF"/>
                  </a:clrFrom>
                  <a:clrTo>
                    <a:srgbClr val="FE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95181" y="3689687"/>
                <a:ext cx="250782" cy="243840"/>
              </a:xfrm>
              <a:prstGeom prst="rect">
                <a:avLst/>
              </a:prstGeom>
              <a:noFill/>
            </p:spPr>
          </p:pic>
          <p:pic>
            <p:nvPicPr>
              <p:cNvPr id="125" name="Picture 15" descr="ghvghm.png"/>
              <p:cNvPicPr>
                <a:picLocks noChangeAspect="1" noChangeArrowheads="1"/>
              </p:cNvPicPr>
              <p:nvPr/>
            </p:nvPicPr>
            <p:blipFill>
              <a:blip r:embed="rId19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51103" y="3699847"/>
                <a:ext cx="309991" cy="2438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21" name="Picture 6" descr="Jain Deemed To Be University Logo, HD Png Download , Transparent Png Image  - PNGitem"/>
            <p:cNvPicPr>
              <a:picLocks noChangeAspect="1" noChangeArrowheads="1"/>
            </p:cNvPicPr>
            <p:nvPr/>
          </p:nvPicPr>
          <p:blipFill>
            <a:blip r:embed="rId20" cstate="email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8262" y="3421965"/>
              <a:ext cx="576839" cy="182880"/>
            </a:xfrm>
            <a:prstGeom prst="rect">
              <a:avLst/>
            </a:prstGeom>
            <a:noFill/>
          </p:spPr>
        </p:pic>
        <p:pic>
          <p:nvPicPr>
            <p:cNvPr id="122" name="Picture 2" descr="Cinvestav seal.png"/>
            <p:cNvPicPr>
              <a:picLocks noChangeAspect="1" noChangeArrowheads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8662" y="3401645"/>
              <a:ext cx="204621" cy="243840"/>
            </a:xfrm>
            <a:prstGeom prst="rect">
              <a:avLst/>
            </a:prstGeom>
            <a:noFill/>
          </p:spPr>
        </p:pic>
      </p:grpSp>
      <p:grpSp>
        <p:nvGrpSpPr>
          <p:cNvPr id="19" name="Group 107"/>
          <p:cNvGrpSpPr/>
          <p:nvPr/>
        </p:nvGrpSpPr>
        <p:grpSpPr>
          <a:xfrm>
            <a:off x="3017837" y="2308461"/>
            <a:ext cx="2399390" cy="2228136"/>
            <a:chOff x="4001807" y="3427682"/>
            <a:chExt cx="3599085" cy="3342203"/>
          </a:xfrm>
        </p:grpSpPr>
        <p:grpSp>
          <p:nvGrpSpPr>
            <p:cNvPr id="20" name="Group 58"/>
            <p:cNvGrpSpPr/>
            <p:nvPr/>
          </p:nvGrpSpPr>
          <p:grpSpPr>
            <a:xfrm>
              <a:off x="4001807" y="3427682"/>
              <a:ext cx="3599085" cy="3342203"/>
              <a:chOff x="-2176128" y="1393013"/>
              <a:chExt cx="1621392" cy="1636547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-1835547" y="1393013"/>
                <a:ext cx="1066748" cy="5941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/>
                <a:r>
                  <a:rPr lang="en-US" sz="1865" b="1" dirty="0">
                    <a:solidFill>
                      <a:prstClr val="black"/>
                    </a:solidFill>
                    <a:latin typeface="Calibri" panose="020F0502020204030204"/>
                  </a:rPr>
                  <a:t>STRATEGY</a:t>
                </a:r>
                <a:r>
                  <a:rPr lang="en-US" sz="1400" b="1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</a:p>
              <a:p>
                <a:pPr algn="ctr" defTabSz="914400"/>
                <a:r>
                  <a:rPr lang="en-US" sz="1400" dirty="0">
                    <a:solidFill>
                      <a:prstClr val="black"/>
                    </a:solidFill>
                    <a:latin typeface="Calibri" panose="020F0502020204030204"/>
                  </a:rPr>
                  <a:t>Mr. </a:t>
                </a:r>
                <a:r>
                  <a:rPr lang="en-US" sz="1400" dirty="0" err="1">
                    <a:solidFill>
                      <a:prstClr val="black"/>
                    </a:solidFill>
                    <a:latin typeface="Calibri" panose="020F0502020204030204"/>
                  </a:rPr>
                  <a:t>Manoj</a:t>
                </a:r>
                <a:r>
                  <a:rPr lang="en-US" sz="1400" dirty="0">
                    <a:solidFill>
                      <a:prstClr val="black"/>
                    </a:solidFill>
                    <a:latin typeface="Calibri" panose="020F0502020204030204"/>
                  </a:rPr>
                  <a:t> Kumar R</a:t>
                </a:r>
              </a:p>
              <a:p>
                <a:pPr algn="ctr" defTabSz="914400"/>
                <a:r>
                  <a:rPr lang="en-US" sz="1400" dirty="0">
                    <a:solidFill>
                      <a:prstClr val="black"/>
                    </a:solidFill>
                    <a:latin typeface="Calibri" panose="020F0502020204030204"/>
                  </a:rPr>
                  <a:t>Founder 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-2176128" y="2488067"/>
                <a:ext cx="1621392" cy="541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400"/>
                <a:r>
                  <a:rPr lang="en-US" sz="1400" dirty="0">
                    <a:solidFill>
                      <a:prstClr val="black"/>
                    </a:solidFill>
                    <a:latin typeface="Calibri" panose="020F0502020204030204"/>
                  </a:rPr>
                  <a:t>MS </a:t>
                </a:r>
                <a:r>
                  <a:rPr lang="en-US" sz="1400" dirty="0" err="1">
                    <a:solidFill>
                      <a:prstClr val="black"/>
                    </a:solidFill>
                    <a:latin typeface="Calibri" panose="020F0502020204030204"/>
                  </a:rPr>
                  <a:t>Agri</a:t>
                </a:r>
                <a:r>
                  <a:rPr lang="en-US" sz="1400" dirty="0">
                    <a:solidFill>
                      <a:prstClr val="black"/>
                    </a:solidFill>
                    <a:latin typeface="Calibri" panose="020F0502020204030204"/>
                  </a:rPr>
                  <a:t> Biotech   </a:t>
                </a:r>
              </a:p>
              <a:p>
                <a:pPr algn="ctr" defTabSz="914400"/>
                <a:r>
                  <a:rPr lang="en-US" sz="1400" dirty="0">
                    <a:solidFill>
                      <a:prstClr val="black"/>
                    </a:solidFill>
                    <a:latin typeface="Calibri" panose="020F0502020204030204"/>
                  </a:rPr>
                  <a:t>16 years  </a:t>
                </a:r>
              </a:p>
              <a:p>
                <a:pPr algn="ctr" defTabSz="914400"/>
                <a:r>
                  <a:rPr lang="en-US" sz="1400" dirty="0">
                    <a:solidFill>
                      <a:prstClr val="black"/>
                    </a:solidFill>
                    <a:latin typeface="Calibri" panose="020F0502020204030204"/>
                  </a:rPr>
                  <a:t>Patents:2   Product:5</a:t>
                </a:r>
              </a:p>
            </p:txBody>
          </p:sp>
        </p:grpSp>
        <p:grpSp>
          <p:nvGrpSpPr>
            <p:cNvPr id="21" name="Group 72"/>
            <p:cNvGrpSpPr/>
            <p:nvPr/>
          </p:nvGrpSpPr>
          <p:grpSpPr>
            <a:xfrm>
              <a:off x="4611408" y="4729849"/>
              <a:ext cx="2164212" cy="918947"/>
              <a:chOff x="213025" y="2526450"/>
              <a:chExt cx="916212" cy="457287"/>
            </a:xfrm>
          </p:grpSpPr>
          <p:pic>
            <p:nvPicPr>
              <p:cNvPr id="96" name="Picture 15" descr="ghvghm.png"/>
              <p:cNvPicPr>
                <a:picLocks noChangeAspect="1" noChangeArrowheads="1"/>
              </p:cNvPicPr>
              <p:nvPr/>
            </p:nvPicPr>
            <p:blipFill>
              <a:blip r:embed="rId8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6910" y="2763807"/>
                <a:ext cx="196582" cy="182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8" name="Picture 19" descr="gfia.jpg"/>
              <p:cNvPicPr>
                <a:picLocks noChangeAspect="1" noChangeArrowheads="1"/>
              </p:cNvPicPr>
              <p:nvPr/>
            </p:nvPicPr>
            <p:blipFill>
              <a:blip r:embed="rId22" cstate="email">
                <a:clrChange>
                  <a:clrFrom>
                    <a:srgbClr val="FFFFFD"/>
                  </a:clrFrom>
                  <a:clrTo>
                    <a:srgbClr val="FFFF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025" y="2763808"/>
                <a:ext cx="392246" cy="182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" name="Picture 12"/>
              <p:cNvPicPr>
                <a:picLocks noChangeAspect="1" noChangeArrowheads="1"/>
              </p:cNvPicPr>
              <p:nvPr/>
            </p:nvPicPr>
            <p:blipFill>
              <a:blip r:embed="rId2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9896" y="2542703"/>
                <a:ext cx="432072" cy="1365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5" name="Picture 27" descr="icar.gif"/>
              <p:cNvPicPr>
                <a:picLocks noChangeAspect="1" noChangeArrowheads="1"/>
              </p:cNvPicPr>
              <p:nvPr/>
            </p:nvPicPr>
            <p:blipFill>
              <a:blip r:embed="rId2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1" y="2527992"/>
                <a:ext cx="127445" cy="182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6" name="Picture 32" descr="Image result for emabssy of brazil india"/>
              <p:cNvPicPr>
                <a:picLocks noChangeAspect="1" noChangeArrowheads="1"/>
              </p:cNvPicPr>
              <p:nvPr/>
            </p:nvPicPr>
            <p:blipFill>
              <a:blip r:embed="rId2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1522" y="2526450"/>
                <a:ext cx="262624" cy="182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7" name="Picture 8" descr="FICCI (2020 India) | ASIFMA"/>
              <p:cNvPicPr>
                <a:picLocks noChangeAspect="1" noChangeArrowheads="1"/>
              </p:cNvPicPr>
              <p:nvPr/>
            </p:nvPicPr>
            <p:blipFill>
              <a:blip r:embed="rId26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2723" y="2801727"/>
                <a:ext cx="206514" cy="182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23" name="Group 54"/>
          <p:cNvGrpSpPr/>
          <p:nvPr/>
        </p:nvGrpSpPr>
        <p:grpSpPr>
          <a:xfrm>
            <a:off x="985840" y="3138960"/>
            <a:ext cx="1751411" cy="548649"/>
            <a:chOff x="3621117" y="4937022"/>
            <a:chExt cx="1751411" cy="548649"/>
          </a:xfrm>
        </p:grpSpPr>
        <p:grpSp>
          <p:nvGrpSpPr>
            <p:cNvPr id="24" name="Group 74"/>
            <p:cNvGrpSpPr/>
            <p:nvPr/>
          </p:nvGrpSpPr>
          <p:grpSpPr>
            <a:xfrm>
              <a:off x="3621117" y="4937022"/>
              <a:ext cx="1751411" cy="548649"/>
              <a:chOff x="7886916" y="2246796"/>
              <a:chExt cx="1722192" cy="607568"/>
            </a:xfrm>
          </p:grpSpPr>
          <p:grpSp>
            <p:nvGrpSpPr>
              <p:cNvPr id="25" name="Group 52"/>
              <p:cNvGrpSpPr/>
              <p:nvPr/>
            </p:nvGrpSpPr>
            <p:grpSpPr>
              <a:xfrm>
                <a:off x="7886916" y="2584330"/>
                <a:ext cx="1498572" cy="270034"/>
                <a:chOff x="2171916" y="5098930"/>
                <a:chExt cx="1498572" cy="270034"/>
              </a:xfrm>
            </p:grpSpPr>
            <p:pic>
              <p:nvPicPr>
                <p:cNvPr id="119" name="Picture 104" descr="Ramaiah Evolute | LinkedIn"/>
                <p:cNvPicPr>
                  <a:picLocks noChangeAspect="1" noChangeArrowheads="1"/>
                </p:cNvPicPr>
                <p:nvPr/>
              </p:nvPicPr>
              <p:blipFill>
                <a:blip r:embed="rId27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71916" y="5098938"/>
                  <a:ext cx="676363" cy="2700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6" name="Picture 10" descr="krishikabi (@krishikabi1) / Twitter"/>
                <p:cNvPicPr>
                  <a:picLocks noChangeAspect="1" noChangeArrowheads="1"/>
                </p:cNvPicPr>
                <p:nvPr/>
              </p:nvPicPr>
              <p:blipFill>
                <a:blip r:embed="rId28" cstate="email">
                  <a:clrChange>
                    <a:clrFrom>
                      <a:srgbClr val="EEF3F9"/>
                    </a:clrFrom>
                    <a:clrTo>
                      <a:srgbClr val="EEF3F9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00459" y="5098930"/>
                  <a:ext cx="270029" cy="270025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13" name="Picture 24" descr="Media | Deshpande Startups"/>
              <p:cNvPicPr>
                <a:picLocks noChangeAspect="1" noChangeArrowheads="1"/>
              </p:cNvPicPr>
              <p:nvPr/>
            </p:nvPicPr>
            <p:blipFill>
              <a:blip r:embed="rId2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36012" y="2246796"/>
                <a:ext cx="773096" cy="253148"/>
              </a:xfrm>
              <a:prstGeom prst="rect">
                <a:avLst/>
              </a:prstGeom>
              <a:noFill/>
            </p:spPr>
          </p:pic>
        </p:grpSp>
        <p:pic>
          <p:nvPicPr>
            <p:cNvPr id="111" name="Picture 10" descr="RKVY-RAFTAAR – Naavic"/>
            <p:cNvPicPr>
              <a:picLocks noChangeAspect="1" noChangeArrowheads="1"/>
            </p:cNvPicPr>
            <p:nvPr/>
          </p:nvPicPr>
          <p:blipFill>
            <a:blip r:embed="rId3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3114" y="5241817"/>
              <a:ext cx="326239" cy="243840"/>
            </a:xfrm>
            <a:prstGeom prst="rect">
              <a:avLst/>
            </a:prstGeom>
            <a:noFill/>
          </p:spPr>
        </p:pic>
      </p:grpSp>
      <p:pic>
        <p:nvPicPr>
          <p:cNvPr id="81" name="Picture 80" descr="Cisco-Corporate-Social-Responsibility-Featured-Image-20200524.jpg"/>
          <p:cNvPicPr>
            <a:picLocks noChangeAspect="1"/>
          </p:cNvPicPr>
          <p:nvPr/>
        </p:nvPicPr>
        <p:blipFill>
          <a:blip r:embed="rId3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77708" y="3308611"/>
            <a:ext cx="1339273" cy="304800"/>
          </a:xfrm>
          <a:prstGeom prst="rect">
            <a:avLst/>
          </a:prstGeom>
        </p:spPr>
      </p:pic>
      <p:pic>
        <p:nvPicPr>
          <p:cNvPr id="85" name="Picture 84" descr="download (1).png"/>
          <p:cNvPicPr>
            <a:picLocks noChangeAspect="1"/>
          </p:cNvPicPr>
          <p:nvPr/>
        </p:nvPicPr>
        <p:blipFill>
          <a:blip r:embed="rId3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941" y="3234773"/>
            <a:ext cx="243840" cy="243840"/>
          </a:xfrm>
          <a:prstGeom prst="rect">
            <a:avLst/>
          </a:prstGeom>
        </p:spPr>
      </p:pic>
      <p:pic>
        <p:nvPicPr>
          <p:cNvPr id="90" name="Picture 89" descr="download (1).png"/>
          <p:cNvPicPr>
            <a:picLocks noChangeAspect="1"/>
          </p:cNvPicPr>
          <p:nvPr/>
        </p:nvPicPr>
        <p:blipFill>
          <a:blip r:embed="rId3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37" y="3138961"/>
            <a:ext cx="243840" cy="243840"/>
          </a:xfrm>
          <a:prstGeom prst="rect">
            <a:avLst/>
          </a:prstGeom>
        </p:spPr>
      </p:pic>
      <p:pic>
        <p:nvPicPr>
          <p:cNvPr id="103" name="Picture 102" descr="unnamed.jpg"/>
          <p:cNvPicPr>
            <a:picLocks noChangeAspect="1"/>
          </p:cNvPicPr>
          <p:nvPr/>
        </p:nvPicPr>
        <p:blipFill>
          <a:blip r:embed="rId3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437" y="3006881"/>
            <a:ext cx="487680" cy="487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0326" y="228600"/>
            <a:ext cx="1336074" cy="3048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20875" y="5918200"/>
            <a:ext cx="8233410" cy="424180"/>
          </a:xfrm>
          <a:prstGeom prst="rect">
            <a:avLst/>
          </a:prstGeom>
        </p:spPr>
        <p:txBody>
          <a:bodyPr wrap="square" lIns="117226" tIns="58613" rIns="117226" bIns="58613">
            <a:spAutoFit/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ea typeface="MS PGothic" panose="020B0600070205080204" pitchFamily="34" charset="-128"/>
              </a:rPr>
              <a:t>Employees : 75</a:t>
            </a:r>
            <a:r>
              <a:rPr lang="en-IN" altLang="en-US" sz="2000" b="1" dirty="0">
                <a:solidFill>
                  <a:prstClr val="black"/>
                </a:solidFill>
                <a:ea typeface="MS PGothic" panose="020B0600070205080204" pitchFamily="34" charset="-128"/>
              </a:rPr>
              <a:t>            </a:t>
            </a:r>
            <a:r>
              <a:rPr lang="en-US" sz="2000" dirty="0">
                <a:solidFill>
                  <a:prstClr val="black"/>
                </a:solidFill>
                <a:ea typeface="MS PGothic" panose="020B0600070205080204" pitchFamily="34" charset="-128"/>
              </a:rPr>
              <a:t>Technical : 26</a:t>
            </a:r>
            <a:r>
              <a:rPr lang="en-IN" altLang="en-US" sz="2000" dirty="0">
                <a:solidFill>
                  <a:prstClr val="black"/>
                </a:solidFill>
                <a:ea typeface="MS PGothic" panose="020B0600070205080204" pitchFamily="34" charset="-128"/>
              </a:rPr>
              <a:t>           Field &amp; </a:t>
            </a:r>
            <a:r>
              <a:rPr lang="en-US" sz="2000" dirty="0">
                <a:solidFill>
                  <a:prstClr val="black"/>
                </a:solidFill>
                <a:ea typeface="MS PGothic" panose="020B0600070205080204" pitchFamily="34" charset="-128"/>
              </a:rPr>
              <a:t>Nontechnical :49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484" y="917582"/>
            <a:ext cx="1113073" cy="1219200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6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63738" y="768638"/>
            <a:ext cx="1397003" cy="1273501"/>
          </a:xfrm>
          <a:prstGeom prst="ellipse">
            <a:avLst/>
          </a:prstGeom>
        </p:spPr>
      </p:pic>
      <p:pic>
        <p:nvPicPr>
          <p:cNvPr id="27" name="Picture 4"/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2706" y="737877"/>
            <a:ext cx="1127015" cy="1335024"/>
          </a:xfrm>
          <a:prstGeom prst="ellipse">
            <a:avLst/>
          </a:prstGeom>
        </p:spPr>
      </p:pic>
      <p:pic>
        <p:nvPicPr>
          <p:cNvPr id="29" name="Picture 2"/>
          <p:cNvPicPr>
            <a:picLocks noChangeAspect="1"/>
          </p:cNvPicPr>
          <p:nvPr/>
        </p:nvPicPr>
        <p:blipFill>
          <a:blip r:embed="rId3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9588" y="789811"/>
            <a:ext cx="1272091" cy="127350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8052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496</Words>
  <Application>Microsoft Office PowerPoint</Application>
  <PresentationFormat>Widescreen</PresentationFormat>
  <Paragraphs>118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5" baseType="lpstr">
      <vt:lpstr>MS PGothic</vt:lpstr>
      <vt:lpstr>Arial</vt:lpstr>
      <vt:lpstr>Arial Black</vt:lpstr>
      <vt:lpstr>Arial Bold</vt:lpstr>
      <vt:lpstr>Calibri</vt:lpstr>
      <vt:lpstr>Calibri (MS) Bold</vt:lpstr>
      <vt:lpstr>Calibri Light</vt:lpstr>
      <vt:lpstr>Canva Sans</vt:lpstr>
      <vt:lpstr>Canva Sans Bold</vt:lpstr>
      <vt:lpstr>Corbel</vt:lpstr>
      <vt:lpstr>Georgia</vt:lpstr>
      <vt:lpstr>Inter Bold</vt:lpstr>
      <vt:lpstr>Signika Bold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Suthakar V</dc:creator>
  <cp:lastModifiedBy>Suthakar V</cp:lastModifiedBy>
  <cp:revision>3</cp:revision>
  <dcterms:created xsi:type="dcterms:W3CDTF">2025-05-31T08:45:34Z</dcterms:created>
  <dcterms:modified xsi:type="dcterms:W3CDTF">2025-05-31T10:03:49Z</dcterms:modified>
</cp:coreProperties>
</file>